
<file path=[Content_Types].xml><?xml version="1.0" encoding="utf-8"?>
<Types xmlns="http://schemas.openxmlformats.org/package/2006/content-types">
  <Default Extension="png" ContentType="image/png"/>
  <Default Extension="jpeg" ContentType="image/jpeg"/>
  <Default Extension="wmf" ContentType="image/x-wmf"/>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7"/>
  </p:notesMasterIdLst>
  <p:sldIdLst>
    <p:sldId id="775" r:id="rId2"/>
    <p:sldId id="1026" r:id="rId3"/>
    <p:sldId id="1027" r:id="rId4"/>
    <p:sldId id="1028" r:id="rId5"/>
    <p:sldId id="1029" r:id="rId6"/>
    <p:sldId id="906" r:id="rId7"/>
    <p:sldId id="908" r:id="rId8"/>
    <p:sldId id="909" r:id="rId9"/>
    <p:sldId id="910" r:id="rId10"/>
    <p:sldId id="911" r:id="rId11"/>
    <p:sldId id="912" r:id="rId12"/>
    <p:sldId id="913" r:id="rId13"/>
    <p:sldId id="914" r:id="rId14"/>
    <p:sldId id="915" r:id="rId15"/>
    <p:sldId id="916" r:id="rId16"/>
    <p:sldId id="903" r:id="rId17"/>
    <p:sldId id="968" r:id="rId18"/>
    <p:sldId id="970" r:id="rId19"/>
    <p:sldId id="998" r:id="rId20"/>
    <p:sldId id="971" r:id="rId21"/>
    <p:sldId id="982" r:id="rId22"/>
    <p:sldId id="1004" r:id="rId23"/>
    <p:sldId id="977" r:id="rId24"/>
    <p:sldId id="978" r:id="rId25"/>
    <p:sldId id="979" r:id="rId26"/>
    <p:sldId id="980" r:id="rId27"/>
    <p:sldId id="983" r:id="rId28"/>
    <p:sldId id="981" r:id="rId29"/>
    <p:sldId id="986" r:id="rId30"/>
    <p:sldId id="1058" r:id="rId31"/>
    <p:sldId id="974" r:id="rId32"/>
    <p:sldId id="1006" r:id="rId33"/>
    <p:sldId id="972" r:id="rId34"/>
    <p:sldId id="973" r:id="rId35"/>
    <p:sldId id="988" r:id="rId36"/>
    <p:sldId id="975" r:id="rId37"/>
    <p:sldId id="1016" r:id="rId38"/>
    <p:sldId id="1017" r:id="rId39"/>
    <p:sldId id="1011" r:id="rId40"/>
    <p:sldId id="991" r:id="rId41"/>
    <p:sldId id="1030" r:id="rId42"/>
    <p:sldId id="992" r:id="rId43"/>
    <p:sldId id="1023" r:id="rId44"/>
    <p:sldId id="1024" r:id="rId45"/>
    <p:sldId id="1022" r:id="rId46"/>
    <p:sldId id="994" r:id="rId47"/>
    <p:sldId id="1012" r:id="rId48"/>
    <p:sldId id="997" r:id="rId49"/>
    <p:sldId id="1059" r:id="rId50"/>
    <p:sldId id="1057" r:id="rId51"/>
    <p:sldId id="1031" r:id="rId52"/>
    <p:sldId id="1032" r:id="rId53"/>
    <p:sldId id="1036" r:id="rId54"/>
    <p:sldId id="1033" r:id="rId55"/>
    <p:sldId id="1034" r:id="rId56"/>
    <p:sldId id="1037" r:id="rId57"/>
    <p:sldId id="1038" r:id="rId58"/>
    <p:sldId id="1039" r:id="rId59"/>
    <p:sldId id="1040" r:id="rId60"/>
    <p:sldId id="1035" r:id="rId61"/>
    <p:sldId id="944" r:id="rId62"/>
    <p:sldId id="945" r:id="rId63"/>
    <p:sldId id="946" r:id="rId64"/>
    <p:sldId id="947" r:id="rId65"/>
    <p:sldId id="948" r:id="rId66"/>
    <p:sldId id="949" r:id="rId67"/>
    <p:sldId id="950" r:id="rId68"/>
    <p:sldId id="951" r:id="rId69"/>
    <p:sldId id="1060" r:id="rId70"/>
    <p:sldId id="1061" r:id="rId71"/>
    <p:sldId id="954" r:id="rId72"/>
    <p:sldId id="955" r:id="rId73"/>
    <p:sldId id="1052" r:id="rId74"/>
    <p:sldId id="1053" r:id="rId75"/>
    <p:sldId id="1054" r:id="rId76"/>
    <p:sldId id="1055" r:id="rId77"/>
    <p:sldId id="1056" r:id="rId78"/>
    <p:sldId id="956" r:id="rId79"/>
    <p:sldId id="957" r:id="rId80"/>
    <p:sldId id="958" r:id="rId81"/>
    <p:sldId id="959" r:id="rId82"/>
    <p:sldId id="960" r:id="rId83"/>
    <p:sldId id="961" r:id="rId84"/>
    <p:sldId id="1041" r:id="rId85"/>
    <p:sldId id="1025" r:id="rId86"/>
    <p:sldId id="1005" r:id="rId87"/>
    <p:sldId id="1062" r:id="rId88"/>
    <p:sldId id="1015" r:id="rId89"/>
    <p:sldId id="1013" r:id="rId90"/>
    <p:sldId id="1042" r:id="rId91"/>
    <p:sldId id="1043" r:id="rId92"/>
    <p:sldId id="1044" r:id="rId93"/>
    <p:sldId id="1045" r:id="rId94"/>
    <p:sldId id="1046" r:id="rId95"/>
    <p:sldId id="1047" r:id="rId96"/>
    <p:sldId id="1048" r:id="rId97"/>
    <p:sldId id="1049" r:id="rId98"/>
    <p:sldId id="1050" r:id="rId99"/>
    <p:sldId id="1051" r:id="rId100"/>
    <p:sldId id="940" r:id="rId101"/>
    <p:sldId id="1014" r:id="rId102"/>
    <p:sldId id="1018" r:id="rId103"/>
    <p:sldId id="1019" r:id="rId104"/>
    <p:sldId id="1020" r:id="rId105"/>
    <p:sldId id="1021" r:id="rId106"/>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FFFF66"/>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88798" autoAdjust="0"/>
  </p:normalViewPr>
  <p:slideViewPr>
    <p:cSldViewPr snapToObjects="1">
      <p:cViewPr>
        <p:scale>
          <a:sx n="50" d="100"/>
          <a:sy n="50" d="100"/>
        </p:scale>
        <p:origin x="-1138" y="-156"/>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07" Type="http://schemas.openxmlformats.org/officeDocument/2006/relationships/notesMaster" Target="notesMasters/notesMaster1.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102" Type="http://schemas.openxmlformats.org/officeDocument/2006/relationships/slide" Target="slides/slide101.xml"/><Relationship Id="rId110" Type="http://schemas.openxmlformats.org/officeDocument/2006/relationships/theme" Target="theme/theme1.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presProps" Target="pres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viewProps" Target="viewProps.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9/8/2018</a:t>
            </a:fld>
            <a:endParaRPr lang="en-US"/>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3ResTHKVxf4"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 to load</a:t>
            </a:r>
          </a:p>
          <a:p>
            <a:r>
              <a:rPr lang="en-US" sz="1200" dirty="0" smtClean="0">
                <a:hlinkClick r:id="rId3"/>
              </a:rPr>
              <a:t>https://www.youtube.com/watch?v=3ResTHKVxf4</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3758825540"/>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6914" name="Rectangle 2"/>
          <p:cNvSpPr>
            <a:spLocks noGrp="1" noRot="1" noChangeAspect="1" noChangeArrowheads="1" noTextEdit="1"/>
          </p:cNvSpPr>
          <p:nvPr>
            <p:ph type="sldImg"/>
          </p:nvPr>
        </p:nvSpPr>
        <p:spPr>
          <a:xfrm>
            <a:off x="1152525" y="692150"/>
            <a:ext cx="4554538" cy="3416300"/>
          </a:xfrm>
          <a:ln w="12700"/>
        </p:spPr>
      </p:sp>
      <p:sp>
        <p:nvSpPr>
          <p:cNvPr id="166915"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8962" name="Rectangle 2"/>
          <p:cNvSpPr>
            <a:spLocks noGrp="1" noRot="1" noChangeAspect="1" noChangeArrowheads="1" noTextEdit="1"/>
          </p:cNvSpPr>
          <p:nvPr>
            <p:ph type="sldImg"/>
          </p:nvPr>
        </p:nvSpPr>
        <p:spPr>
          <a:xfrm>
            <a:off x="1152525" y="692150"/>
            <a:ext cx="4554538" cy="3416300"/>
          </a:xfrm>
          <a:ln w="12700"/>
        </p:spPr>
      </p:sp>
      <p:sp>
        <p:nvSpPr>
          <p:cNvPr id="168963"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Sadly, this design for Jeep led to Anton </a:t>
            </a:r>
            <a:r>
              <a:rPr lang="en-US" dirty="0" err="1" smtClean="0"/>
              <a:t>Yelchin’s</a:t>
            </a:r>
            <a:r>
              <a:rPr lang="en-US" dirty="0" smtClean="0"/>
              <a:t> death</a:t>
            </a:r>
          </a:p>
          <a:p>
            <a:r>
              <a:rPr lang="en-US" dirty="0" smtClean="0"/>
              <a:t>Mode error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20</a:t>
            </a:fld>
            <a:endParaRPr lang="en-US"/>
          </a:p>
        </p:txBody>
      </p:sp>
    </p:spTree>
    <p:extLst>
      <p:ext uri="{BB962C8B-B14F-4D97-AF65-F5344CB8AC3E}">
        <p14:creationId xmlns:p14="http://schemas.microsoft.com/office/powerpoint/2010/main" val="84447868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Sadly, this design for Jeep led to Anton </a:t>
            </a:r>
            <a:r>
              <a:rPr lang="en-US" dirty="0" err="1" smtClean="0"/>
              <a:t>Yelchin’s</a:t>
            </a:r>
            <a:r>
              <a:rPr lang="en-US" dirty="0" smtClean="0"/>
              <a:t> death</a:t>
            </a:r>
          </a:p>
          <a:p>
            <a:r>
              <a:rPr lang="en-US" dirty="0" smtClean="0"/>
              <a:t>Mode error</a:t>
            </a:r>
          </a:p>
          <a:p>
            <a:r>
              <a:rPr lang="en-US" dirty="0" smtClean="0"/>
              <a:t>This</a:t>
            </a:r>
            <a:r>
              <a:rPr lang="en-US" baseline="0" dirty="0" smtClean="0"/>
              <a:t> design lacks visibility, it’s a relative shift vs an absolute one like the one on the next screen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21</a:t>
            </a:fld>
            <a:endParaRPr lang="en-US"/>
          </a:p>
        </p:txBody>
      </p:sp>
    </p:spTree>
    <p:extLst>
      <p:ext uri="{BB962C8B-B14F-4D97-AF65-F5344CB8AC3E}">
        <p14:creationId xmlns:p14="http://schemas.microsoft.com/office/powerpoint/2010/main" val="84447868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Sadly, this design for Jeep led to Anton </a:t>
            </a:r>
            <a:r>
              <a:rPr lang="en-US" dirty="0" err="1" smtClean="0"/>
              <a:t>Yelchin’s</a:t>
            </a:r>
            <a:r>
              <a:rPr lang="en-US" dirty="0" smtClean="0"/>
              <a:t> death</a:t>
            </a:r>
          </a:p>
          <a:p>
            <a:r>
              <a:rPr lang="en-US" dirty="0" smtClean="0"/>
              <a:t>Mode error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22</a:t>
            </a:fld>
            <a:endParaRPr lang="en-US"/>
          </a:p>
        </p:txBody>
      </p:sp>
    </p:spTree>
    <p:extLst>
      <p:ext uri="{BB962C8B-B14F-4D97-AF65-F5344CB8AC3E}">
        <p14:creationId xmlns:p14="http://schemas.microsoft.com/office/powerpoint/2010/main" val="844478686"/>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Calibri" pitchFamily="34" charset="0"/>
                <a:ea typeface="+mn-ea"/>
                <a:cs typeface="+mn-cs"/>
              </a:rPr>
              <a:t>A personal history of modeless text editing and cut/copy-paste</a:t>
            </a:r>
            <a:endParaRPr lang="en-US" dirty="0" smtClean="0"/>
          </a:p>
          <a:p>
            <a:r>
              <a:rPr lang="en-US" dirty="0" smtClean="0"/>
              <a:t>http://dl.acm.org/citation.cfm?doid=2212877.2212896</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23</a:t>
            </a:fld>
            <a:endParaRPr lang="en-US"/>
          </a:p>
        </p:txBody>
      </p:sp>
    </p:spTree>
    <p:extLst>
      <p:ext uri="{BB962C8B-B14F-4D97-AF65-F5344CB8AC3E}">
        <p14:creationId xmlns:p14="http://schemas.microsoft.com/office/powerpoint/2010/main" val="21500842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b="1" i="0" kern="1200" dirty="0" smtClean="0">
                <a:solidFill>
                  <a:schemeClr val="tx1"/>
                </a:solidFill>
                <a:effectLst/>
                <a:latin typeface="Calibri" pitchFamily="34" charset="0"/>
                <a:ea typeface="+mn-ea"/>
                <a:cs typeface="+mn-cs"/>
              </a:rPr>
              <a:t>A personal history of modeless text editing and cut/copy-paste</a:t>
            </a:r>
            <a:endParaRPr lang="en-US" dirty="0" smtClean="0"/>
          </a:p>
          <a:p>
            <a:r>
              <a:rPr lang="en-US" dirty="0" smtClean="0"/>
              <a:t>http://dl.acm.org/citation.cfm?doid=2212877.2212896</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24</a:t>
            </a:fld>
            <a:endParaRPr lang="en-US"/>
          </a:p>
        </p:txBody>
      </p:sp>
    </p:spTree>
    <p:extLst>
      <p:ext uri="{BB962C8B-B14F-4D97-AF65-F5344CB8AC3E}">
        <p14:creationId xmlns:p14="http://schemas.microsoft.com/office/powerpoint/2010/main" val="21500842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https://en.wikipedia.org/wiki/Air_Inter_Flight_148</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29</a:t>
            </a:fld>
            <a:endParaRPr lang="en-US"/>
          </a:p>
        </p:txBody>
      </p:sp>
    </p:spTree>
    <p:extLst>
      <p:ext uri="{BB962C8B-B14F-4D97-AF65-F5344CB8AC3E}">
        <p14:creationId xmlns:p14="http://schemas.microsoft.com/office/powerpoint/2010/main" val="24997632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Bottom</a:t>
            </a:r>
            <a:r>
              <a:rPr lang="en-US" baseline="0" dirty="0" smtClean="0"/>
              <a:t> picture is in Gates Hillman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36</a:t>
            </a:fld>
            <a:endParaRPr lang="en-US"/>
          </a:p>
        </p:txBody>
      </p:sp>
    </p:spTree>
    <p:extLst>
      <p:ext uri="{BB962C8B-B14F-4D97-AF65-F5344CB8AC3E}">
        <p14:creationId xmlns:p14="http://schemas.microsoft.com/office/powerpoint/2010/main" val="2808343316"/>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Just focus on the right side</a:t>
            </a:r>
          </a:p>
          <a:p>
            <a:r>
              <a:rPr lang="en-US" dirty="0" smtClean="0"/>
              <a:t>Enter in a phone number, hit Enter</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37</a:t>
            </a:fld>
            <a:endParaRPr lang="en-US"/>
          </a:p>
        </p:txBody>
      </p:sp>
    </p:spTree>
    <p:extLst>
      <p:ext uri="{BB962C8B-B14F-4D97-AF65-F5344CB8AC3E}">
        <p14:creationId xmlns:p14="http://schemas.microsoft.com/office/powerpoint/2010/main" val="163594051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http://digg.com/2016/flawed-design-deadly-results-propublica</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a:t>
            </a:fld>
            <a:endParaRPr lang="en-US"/>
          </a:p>
        </p:txBody>
      </p:sp>
    </p:spTree>
    <p:extLst>
      <p:ext uri="{BB962C8B-B14F-4D97-AF65-F5344CB8AC3E}">
        <p14:creationId xmlns:p14="http://schemas.microsoft.com/office/powerpoint/2010/main" val="3373370045"/>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And</a:t>
            </a:r>
            <a:r>
              <a:rPr lang="en-US" baseline="0" dirty="0" smtClean="0"/>
              <a:t> then you see this screen. What happens now?</a:t>
            </a:r>
          </a:p>
          <a:p>
            <a:r>
              <a:rPr lang="en-US" baseline="0" dirty="0" smtClean="0"/>
              <a:t>I didn’t realize it at the time, but I thought I had finished the task. It turns out that entering your phone number only checks if the number is valid, it doesn’t actually add the phone number to the text alert list. </a:t>
            </a:r>
          </a:p>
          <a:p>
            <a:r>
              <a:rPr lang="en-US" baseline="0" dirty="0" smtClean="0"/>
              <a:t>This is a broken task flow. It can do an add and submit at the same time, rather than breaking it up into two separate steps.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38</a:t>
            </a:fld>
            <a:endParaRPr lang="en-US"/>
          </a:p>
        </p:txBody>
      </p:sp>
    </p:spTree>
    <p:extLst>
      <p:ext uri="{BB962C8B-B14F-4D97-AF65-F5344CB8AC3E}">
        <p14:creationId xmlns:p14="http://schemas.microsoft.com/office/powerpoint/2010/main" val="2708745553"/>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8408F8F1-1A81-4739-9094-3A74DFA2B7CF}" type="slidenum">
              <a:rPr lang="en-US"/>
              <a:pPr/>
              <a:t>39</a:t>
            </a:fld>
            <a:endParaRPr lang="en-US"/>
          </a:p>
        </p:txBody>
      </p:sp>
      <p:sp>
        <p:nvSpPr>
          <p:cNvPr id="80898" name="Rectangle 2"/>
          <p:cNvSpPr>
            <a:spLocks noGrp="1" noRot="1" noChangeAspect="1" noChangeArrowheads="1" noTextEdit="1"/>
          </p:cNvSpPr>
          <p:nvPr>
            <p:ph type="sldImg"/>
          </p:nvPr>
        </p:nvSpPr>
        <p:spPr>
          <a:ln/>
        </p:spPr>
      </p:sp>
      <p:sp>
        <p:nvSpPr>
          <p:cNvPr id="80899" name="Rectangle 3"/>
          <p:cNvSpPr>
            <a:spLocks noGrp="1" noChangeArrowheads="1"/>
          </p:cNvSpPr>
          <p:nvPr>
            <p:ph type="body" idx="1"/>
          </p:nvPr>
        </p:nvSpPr>
        <p:spPr/>
        <p:txBody>
          <a:bodyPr/>
          <a:lstStyle/>
          <a:p>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a:t>
            </a:r>
            <a:r>
              <a:rPr lang="en-US" baseline="0" dirty="0" smtClean="0"/>
              <a:t> good example, since the page changes pretty dramatically with the error message, and it has a link to go to the first error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40</a:t>
            </a:fld>
            <a:endParaRPr lang="en-US"/>
          </a:p>
        </p:txBody>
      </p:sp>
    </p:spTree>
    <p:extLst>
      <p:ext uri="{BB962C8B-B14F-4D97-AF65-F5344CB8AC3E}">
        <p14:creationId xmlns:p14="http://schemas.microsoft.com/office/powerpoint/2010/main" val="805429739"/>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Pretty good error message, but doesn’t make clear where the error</a:t>
            </a:r>
            <a:r>
              <a:rPr lang="en-US" baseline="0" dirty="0" smtClean="0"/>
              <a:t> is, especially if there are multiple dates in the form.</a:t>
            </a:r>
          </a:p>
          <a:p>
            <a:r>
              <a:rPr lang="en-US" baseline="0" dirty="0" smtClean="0"/>
              <a:t>So a user would have to go back and forth between error message and the form to figure out where the problem is.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42</a:t>
            </a:fld>
            <a:endParaRPr lang="en-US"/>
          </a:p>
        </p:txBody>
      </p:sp>
    </p:spTree>
    <p:extLst>
      <p:ext uri="{BB962C8B-B14F-4D97-AF65-F5344CB8AC3E}">
        <p14:creationId xmlns:p14="http://schemas.microsoft.com/office/powerpoint/2010/main" val="378581435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 actual error I encountered.</a:t>
            </a:r>
            <a:r>
              <a:rPr lang="en-US" baseline="0" dirty="0" smtClean="0"/>
              <a:t> I was having problems with my bank (PNC) and wanted to send a message to them.</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43</a:t>
            </a:fld>
            <a:endParaRPr lang="en-US"/>
          </a:p>
        </p:txBody>
      </p:sp>
    </p:spTree>
    <p:extLst>
      <p:ext uri="{BB962C8B-B14F-4D97-AF65-F5344CB8AC3E}">
        <p14:creationId xmlns:p14="http://schemas.microsoft.com/office/powerpoint/2010/main" val="346167282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the error message</a:t>
            </a:r>
            <a:r>
              <a:rPr lang="en-US" baseline="0" dirty="0" smtClean="0"/>
              <a:t> I got. What’s the problem?</a:t>
            </a:r>
          </a:p>
          <a:p>
            <a:r>
              <a:rPr lang="en-US" baseline="0" dirty="0" smtClean="0"/>
              <a:t>It turns out that you can’t use apostrophes (!), which also means you can’t use contractions in the text (!!)</a:t>
            </a:r>
          </a:p>
          <a:p>
            <a:r>
              <a:rPr lang="en-US" baseline="0" dirty="0" smtClean="0"/>
              <a:t>This is an example of an error message (and a problem) that shouldn’t exist.</a:t>
            </a:r>
          </a:p>
          <a:p>
            <a:r>
              <a:rPr lang="en-US" baseline="0" dirty="0" smtClean="0"/>
              <a:t>It’s probably for security reasons, but the simpler solution is to escape the text to prevent SQL injection attacks as well as XSS attacks.</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44</a:t>
            </a:fld>
            <a:endParaRPr lang="en-US"/>
          </a:p>
        </p:txBody>
      </p:sp>
    </p:spTree>
    <p:extLst>
      <p:ext uri="{BB962C8B-B14F-4D97-AF65-F5344CB8AC3E}">
        <p14:creationId xmlns:p14="http://schemas.microsoft.com/office/powerpoint/2010/main" val="200162106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Aside: bad user interface contest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45</a:t>
            </a:fld>
            <a:endParaRPr lang="en-US"/>
          </a:p>
        </p:txBody>
      </p:sp>
    </p:spTree>
    <p:extLst>
      <p:ext uri="{BB962C8B-B14F-4D97-AF65-F5344CB8AC3E}">
        <p14:creationId xmlns:p14="http://schemas.microsoft.com/office/powerpoint/2010/main" val="4102451564"/>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blooper-2.17-radio-vs-checkbox</a:t>
            </a:r>
          </a:p>
          <a:p>
            <a:r>
              <a:rPr lang="en-US" dirty="0" smtClean="0"/>
              <a:t>Should</a:t>
            </a:r>
            <a:r>
              <a:rPr lang="en-US" baseline="0" dirty="0" smtClean="0"/>
              <a:t> be radio buttons instead of checkboxes (since checkboxes imply multiple selections, but this should be just a single selection)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51</a:t>
            </a:fld>
            <a:endParaRPr lang="en-US"/>
          </a:p>
        </p:txBody>
      </p:sp>
    </p:spTree>
    <p:extLst>
      <p:ext uri="{BB962C8B-B14F-4D97-AF65-F5344CB8AC3E}">
        <p14:creationId xmlns:p14="http://schemas.microsoft.com/office/powerpoint/2010/main" val="289855147"/>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blooper-2.43-kodak-picture-disk-toggle-vs-command-buttons.png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52</a:t>
            </a:fld>
            <a:endParaRPr lang="en-US"/>
          </a:p>
        </p:txBody>
      </p:sp>
    </p:spTree>
    <p:extLst>
      <p:ext uri="{BB962C8B-B14F-4D97-AF65-F5344CB8AC3E}">
        <p14:creationId xmlns:p14="http://schemas.microsoft.com/office/powerpoint/2010/main" val="1599765969"/>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blooper2-2.17-bad-unclear-toggle.png</a:t>
            </a:r>
          </a:p>
          <a:p>
            <a:r>
              <a:rPr lang="en-US" dirty="0" smtClean="0"/>
              <a:t>Can’t tell which mode is which</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53</a:t>
            </a:fld>
            <a:endParaRPr lang="en-US"/>
          </a:p>
        </p:txBody>
      </p:sp>
    </p:spTree>
    <p:extLst>
      <p:ext uri="{BB962C8B-B14F-4D97-AF65-F5344CB8AC3E}">
        <p14:creationId xmlns:p14="http://schemas.microsoft.com/office/powerpoint/2010/main" val="19942482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11"/>
          <p:cNvSpPr>
            <a:spLocks noGrp="1" noChangeArrowheads="1"/>
          </p:cNvSpPr>
          <p:nvPr>
            <p:ph type="dt" idx="1"/>
          </p:nvPr>
        </p:nvSpPr>
        <p:spPr>
          <a:ln/>
        </p:spPr>
        <p:txBody>
          <a:bodyPr/>
          <a:lstStyle/>
          <a:p>
            <a:fld id="{8F90260C-7C41-4643-B02F-9130807D5E0A}" type="datetime1">
              <a:rPr lang="en-US"/>
              <a:pPr/>
              <a:t>9/8/2018</a:t>
            </a:fld>
            <a:endParaRPr lang="en-US"/>
          </a:p>
        </p:txBody>
      </p:sp>
      <p:sp>
        <p:nvSpPr>
          <p:cNvPr id="7" name="Rectangle 13"/>
          <p:cNvSpPr>
            <a:spLocks noGrp="1" noChangeArrowheads="1"/>
          </p:cNvSpPr>
          <p:nvPr>
            <p:ph type="sldNum" sz="quarter" idx="5"/>
          </p:nvPr>
        </p:nvSpPr>
        <p:spPr>
          <a:ln/>
        </p:spPr>
        <p:txBody>
          <a:bodyPr/>
          <a:lstStyle/>
          <a:p>
            <a:fld id="{5E3AC198-2F33-4258-B355-12E7BB91396A}" type="slidenum">
              <a:rPr lang="en-US"/>
              <a:pPr/>
              <a:t>6</a:t>
            </a:fld>
            <a:endParaRPr lang="en-US"/>
          </a:p>
        </p:txBody>
      </p:sp>
      <p:sp>
        <p:nvSpPr>
          <p:cNvPr id="240642" name="Rectangle 2"/>
          <p:cNvSpPr>
            <a:spLocks noGrp="1" noRot="1" noChangeAspect="1" noChangeArrowheads="1" noTextEdit="1"/>
          </p:cNvSpPr>
          <p:nvPr>
            <p:ph type="sldImg"/>
          </p:nvPr>
        </p:nvSpPr>
        <p:spPr>
          <a:ln/>
        </p:spPr>
      </p:sp>
      <p:sp>
        <p:nvSpPr>
          <p:cNvPr id="240643" name="Rectangle 3"/>
          <p:cNvSpPr>
            <a:spLocks noGrp="1" noChangeArrowheads="1"/>
          </p:cNvSpPr>
          <p:nvPr>
            <p:ph type="body" idx="1"/>
          </p:nvPr>
        </p:nvSpPr>
        <p:spPr/>
        <p:txBody>
          <a:bodyPr/>
          <a:lstStyle/>
          <a:p>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blooper2-2.26-bad-tabs-used-as-navigation.png</a:t>
            </a:r>
          </a:p>
          <a:p>
            <a:endParaRPr lang="en-US" dirty="0" smtClean="0"/>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54</a:t>
            </a:fld>
            <a:endParaRPr lang="en-US"/>
          </a:p>
        </p:txBody>
      </p:sp>
    </p:spTree>
    <p:extLst>
      <p:ext uri="{BB962C8B-B14F-4D97-AF65-F5344CB8AC3E}">
        <p14:creationId xmlns:p14="http://schemas.microsoft.com/office/powerpoint/2010/main" val="4016210117"/>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blooper2-2.29-good-tabs-used-as-navigation-fixed.png</a:t>
            </a:r>
          </a:p>
          <a:p>
            <a:r>
              <a:rPr lang="en-US" dirty="0" smtClean="0"/>
              <a:t>Here is one way to fix it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55</a:t>
            </a:fld>
            <a:endParaRPr lang="en-US"/>
          </a:p>
        </p:txBody>
      </p:sp>
    </p:spTree>
    <p:extLst>
      <p:ext uri="{BB962C8B-B14F-4D97-AF65-F5344CB8AC3E}">
        <p14:creationId xmlns:p14="http://schemas.microsoft.com/office/powerpoint/2010/main" val="2446213574"/>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blooper2-2.39-bad-incorrect-use-checkboxes.png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56</a:t>
            </a:fld>
            <a:endParaRPr lang="en-US"/>
          </a:p>
        </p:txBody>
      </p:sp>
    </p:spTree>
    <p:extLst>
      <p:ext uri="{BB962C8B-B14F-4D97-AF65-F5344CB8AC3E}">
        <p14:creationId xmlns:p14="http://schemas.microsoft.com/office/powerpoint/2010/main" val="440810841"/>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blooper2-2.40-uneditable-text-fields.png</a:t>
            </a:r>
          </a:p>
          <a:p>
            <a:r>
              <a:rPr lang="en-US" dirty="0" smtClean="0"/>
              <a:t>Text fields look like you can edit them, but you can’t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57</a:t>
            </a:fld>
            <a:endParaRPr lang="en-US"/>
          </a:p>
        </p:txBody>
      </p:sp>
    </p:spTree>
    <p:extLst>
      <p:ext uri="{BB962C8B-B14F-4D97-AF65-F5344CB8AC3E}">
        <p14:creationId xmlns:p14="http://schemas.microsoft.com/office/powerpoint/2010/main" val="3580404094"/>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blooper2-2.43-fixed-uneditable-text-fields.png</a:t>
            </a:r>
          </a:p>
          <a:p>
            <a:r>
              <a:rPr lang="en-US" dirty="0" smtClean="0"/>
              <a:t>Fixed here, don’t look editable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58</a:t>
            </a:fld>
            <a:endParaRPr lang="en-US"/>
          </a:p>
        </p:txBody>
      </p:sp>
    </p:spTree>
    <p:extLst>
      <p:ext uri="{BB962C8B-B14F-4D97-AF65-F5344CB8AC3E}">
        <p14:creationId xmlns:p14="http://schemas.microsoft.com/office/powerpoint/2010/main" val="2634296699"/>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blooper-3.1-bad-add-delete-button-wrong-place.png</a:t>
            </a:r>
          </a:p>
          <a:p>
            <a:r>
              <a:rPr lang="en-US" dirty="0" smtClean="0"/>
              <a:t>The Add and Delete are in same row as the other items, doesn’t make good use of spatial layout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59</a:t>
            </a:fld>
            <a:endParaRPr lang="en-US"/>
          </a:p>
        </p:txBody>
      </p:sp>
    </p:spTree>
    <p:extLst>
      <p:ext uri="{BB962C8B-B14F-4D97-AF65-F5344CB8AC3E}">
        <p14:creationId xmlns:p14="http://schemas.microsoft.com/office/powerpoint/2010/main" val="424806246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22" name="Rectangle 2"/>
          <p:cNvSpPr>
            <a:spLocks noGrp="1" noRot="1" noChangeAspect="1" noChangeArrowheads="1" noTextEdit="1"/>
          </p:cNvSpPr>
          <p:nvPr>
            <p:ph type="sldImg"/>
          </p:nvPr>
        </p:nvSpPr>
        <p:spPr>
          <a:xfrm>
            <a:off x="1150938" y="692150"/>
            <a:ext cx="4557712" cy="3417888"/>
          </a:xfrm>
          <a:ln/>
        </p:spPr>
      </p:sp>
      <p:sp>
        <p:nvSpPr>
          <p:cNvPr id="593923" name="Rectangle 3"/>
          <p:cNvSpPr>
            <a:spLocks noGrp="1" noChangeArrowheads="1"/>
          </p:cNvSpPr>
          <p:nvPr>
            <p:ph type="body" idx="1"/>
          </p:nvPr>
        </p:nvSpPr>
        <p:spPr>
          <a:xfrm>
            <a:off x="912813" y="4341813"/>
            <a:ext cx="5032375" cy="4113212"/>
          </a:xfrm>
          <a:noFill/>
        </p:spPr>
        <p:txBody>
          <a:bodyPr lIns="89884" tIns="44942" rIns="89884" bIns="44942"/>
          <a:lstStyle/>
          <a:p>
            <a:endParaRPr lang="en-US" dirty="0"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Also means following convention</a:t>
            </a:r>
          </a:p>
          <a:p>
            <a:r>
              <a:rPr lang="en-US" dirty="0" smtClean="0"/>
              <a:t>Where’s the elevator button? It’s actually in the center island, on the circle, rather than on the wall, like every other elevator in the world</a:t>
            </a:r>
          </a:p>
          <a:p>
            <a:r>
              <a:rPr lang="en-US" dirty="0" smtClean="0"/>
              <a:t>(I think this was in Hong Kong or elsewhere in China, I can’t remember where I took this photo)</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64</a:t>
            </a:fld>
            <a:endParaRPr lang="en-US"/>
          </a:p>
        </p:txBody>
      </p:sp>
    </p:spTree>
    <p:extLst>
      <p:ext uri="{BB962C8B-B14F-4D97-AF65-F5344CB8AC3E}">
        <p14:creationId xmlns:p14="http://schemas.microsoft.com/office/powerpoint/2010/main" val="28261020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a:t>
            </a:r>
            <a:r>
              <a:rPr lang="en-US" baseline="0" dirty="0" smtClean="0"/>
              <a:t> is an older version of Netflix UI</a:t>
            </a:r>
            <a:endParaRPr lang="en-US" dirty="0" smtClean="0"/>
          </a:p>
          <a:p>
            <a:r>
              <a:rPr lang="en-US" dirty="0" smtClean="0"/>
              <a:t>How to see more Top 10? Not obvious, turns out you mouse over to the right or left side. Doesn’t match any other conventions</a:t>
            </a:r>
            <a:r>
              <a:rPr lang="en-US" baseline="0" dirty="0" smtClean="0"/>
              <a:t> of web design. Netflix fixed this eventually by showing buttons (see next slide).</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65</a:t>
            </a:fld>
            <a:endParaRPr lang="en-US"/>
          </a:p>
        </p:txBody>
      </p:sp>
    </p:spTree>
    <p:extLst>
      <p:ext uri="{BB962C8B-B14F-4D97-AF65-F5344CB8AC3E}">
        <p14:creationId xmlns:p14="http://schemas.microsoft.com/office/powerpoint/2010/main" val="310686830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When you mouse over an area, they now show arrows</a:t>
            </a:r>
            <a:r>
              <a:rPr lang="en-US" baseline="0" dirty="0" smtClean="0"/>
              <a:t> to go left and right</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66</a:t>
            </a:fld>
            <a:endParaRPr lang="en-US"/>
          </a:p>
        </p:txBody>
      </p:sp>
    </p:spTree>
    <p:extLst>
      <p:ext uri="{BB962C8B-B14F-4D97-AF65-F5344CB8AC3E}">
        <p14:creationId xmlns:p14="http://schemas.microsoft.com/office/powerpoint/2010/main" val="310686830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02" name="Rectangle 2"/>
          <p:cNvSpPr>
            <a:spLocks noGrp="1" noRot="1" noChangeAspect="1" noChangeArrowheads="1" noTextEdit="1"/>
          </p:cNvSpPr>
          <p:nvPr>
            <p:ph type="sldImg"/>
          </p:nvPr>
        </p:nvSpPr>
        <p:spPr>
          <a:ln/>
        </p:spPr>
      </p:sp>
      <p:sp>
        <p:nvSpPr>
          <p:cNvPr id="153603" name="Rectangle 3"/>
          <p:cNvSpPr>
            <a:spLocks noGrp="1" noChangeArrowheads="1"/>
          </p:cNvSpPr>
          <p:nvPr>
            <p:ph type="body" idx="1"/>
          </p:nvPr>
        </p:nvSpPr>
        <p:spPr>
          <a:ln/>
        </p:spPr>
        <p:txBody>
          <a:bodyPr lIns="89905" tIns="44951" rIns="89905" bIns="44951"/>
          <a:lstStyle/>
          <a:p>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8018" name="Rectangle 2"/>
          <p:cNvSpPr>
            <a:spLocks noGrp="1" noRot="1" noChangeAspect="1" noChangeArrowheads="1" noTextEdit="1"/>
          </p:cNvSpPr>
          <p:nvPr>
            <p:ph type="sldImg"/>
          </p:nvPr>
        </p:nvSpPr>
        <p:spPr>
          <a:xfrm>
            <a:off x="1150938" y="690563"/>
            <a:ext cx="4559300" cy="3419475"/>
          </a:xfrm>
          <a:ln/>
        </p:spPr>
      </p:sp>
      <p:sp>
        <p:nvSpPr>
          <p:cNvPr id="598019" name="Rectangle 3"/>
          <p:cNvSpPr>
            <a:spLocks noGrp="1" noChangeArrowheads="1"/>
          </p:cNvSpPr>
          <p:nvPr>
            <p:ph type="body" idx="1"/>
          </p:nvPr>
        </p:nvSpPr>
        <p:spPr>
          <a:xfrm>
            <a:off x="914400" y="4341813"/>
            <a:ext cx="5029200" cy="4114800"/>
          </a:xfrm>
          <a:noFill/>
        </p:spPr>
        <p:txBody>
          <a:bodyPr/>
          <a:lstStyle/>
          <a:p>
            <a:r>
              <a:rPr lang="en-US" dirty="0" smtClean="0"/>
              <a:t>For Mac interfaces, usually it’s ok / cancel for left and right. I’ve seen interfaces that reverse these two, very annoying.</a:t>
            </a: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0066" name="Rectangle 2"/>
          <p:cNvSpPr>
            <a:spLocks noGrp="1" noRot="1" noChangeAspect="1" noChangeArrowheads="1" noTextEdit="1"/>
          </p:cNvSpPr>
          <p:nvPr>
            <p:ph type="sldImg"/>
          </p:nvPr>
        </p:nvSpPr>
        <p:spPr>
          <a:xfrm>
            <a:off x="1150938" y="692150"/>
            <a:ext cx="4557712" cy="3417888"/>
          </a:xfrm>
          <a:ln/>
        </p:spPr>
      </p:sp>
      <p:sp>
        <p:nvSpPr>
          <p:cNvPr id="600067"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Rot="1" noChangeAspect="1" noChangeArrowheads="1" noTextEdit="1"/>
          </p:cNvSpPr>
          <p:nvPr>
            <p:ph type="sldImg"/>
          </p:nvPr>
        </p:nvSpPr>
        <p:spPr>
          <a:xfrm>
            <a:off x="1150938" y="692150"/>
            <a:ext cx="4556125" cy="3417888"/>
          </a:xfrm>
          <a:ln w="12700" cap="flat">
            <a:solidFill>
              <a:schemeClr val="tx1"/>
            </a:solidFill>
          </a:ln>
        </p:spPr>
      </p:sp>
      <p:sp>
        <p:nvSpPr>
          <p:cNvPr id="543747" name="Rectangle 3"/>
          <p:cNvSpPr>
            <a:spLocks noGrp="1" noChangeArrowheads="1"/>
          </p:cNvSpPr>
          <p:nvPr>
            <p:ph type="body" idx="1"/>
          </p:nvPr>
        </p:nvSpPr>
        <p:spPr>
          <a:xfrm>
            <a:off x="914401" y="4341814"/>
            <a:ext cx="5029200" cy="4113212"/>
          </a:xfrm>
          <a:noFill/>
        </p:spPr>
        <p:txBody>
          <a:bodyPr lIns="92540" tIns="47054" rIns="92540" bIns="47054"/>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2114" name="Rectangle 2"/>
          <p:cNvSpPr>
            <a:spLocks noGrp="1" noRot="1" noChangeAspect="1" noChangeArrowheads="1" noTextEdit="1"/>
          </p:cNvSpPr>
          <p:nvPr>
            <p:ph type="sldImg"/>
          </p:nvPr>
        </p:nvSpPr>
        <p:spPr>
          <a:xfrm>
            <a:off x="1150938" y="692150"/>
            <a:ext cx="4557712" cy="3417888"/>
          </a:xfrm>
          <a:ln/>
        </p:spPr>
      </p:sp>
      <p:sp>
        <p:nvSpPr>
          <p:cNvPr id="602115"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62" name="Rectangle 2"/>
          <p:cNvSpPr>
            <a:spLocks noGrp="1" noRot="1" noChangeAspect="1" noChangeArrowheads="1" noTextEdit="1"/>
          </p:cNvSpPr>
          <p:nvPr>
            <p:ph type="sldImg"/>
          </p:nvPr>
        </p:nvSpPr>
        <p:spPr>
          <a:xfrm>
            <a:off x="1150938" y="692150"/>
            <a:ext cx="4557712" cy="3417888"/>
          </a:xfrm>
          <a:ln/>
        </p:spPr>
      </p:sp>
      <p:sp>
        <p:nvSpPr>
          <p:cNvPr id="604163"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a:t>
            </a:r>
            <a:r>
              <a:rPr lang="en-US" baseline="0" dirty="0" smtClean="0"/>
              <a:t> how the use of a grid for the New York Times helps improve the readability, makes it easier to find info, etc.</a:t>
            </a:r>
            <a:endParaRPr lang="en-US" dirty="0" smtClean="0"/>
          </a:p>
          <a:p>
            <a:endParaRPr lang="en-US" dirty="0" smtClean="0"/>
          </a:p>
          <a:p>
            <a:r>
              <a:rPr lang="en-US" dirty="0" smtClean="0"/>
              <a:t>Pics</a:t>
            </a:r>
            <a:r>
              <a:rPr lang="en-US" baseline="0" dirty="0" smtClean="0"/>
              <a:t> from Ed </a:t>
            </a:r>
            <a:r>
              <a:rPr lang="en-US" baseline="0" dirty="0" err="1" smtClean="0"/>
              <a:t>Bott’s</a:t>
            </a:r>
            <a:r>
              <a:rPr lang="en-US" baseline="0" dirty="0" smtClean="0"/>
              <a:t> web site (though he’s talking about Office ribbon </a:t>
            </a:r>
            <a:r>
              <a:rPr lang="en-US" baseline="0" dirty="0" err="1" smtClean="0"/>
              <a:t>vs</a:t>
            </a:r>
            <a:r>
              <a:rPr lang="en-US" baseline="0" dirty="0" smtClean="0"/>
              <a:t> layout)</a:t>
            </a:r>
            <a:endParaRPr lang="en-US" dirty="0" smtClean="0"/>
          </a:p>
          <a:p>
            <a:r>
              <a:rPr lang="en-US" dirty="0" smtClean="0"/>
              <a:t>http://www.edbott.com/weblog/2011/08/pull-down-menus-versus-the-ribbon/</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73</a:t>
            </a:fld>
            <a:endParaRPr lang="en-US"/>
          </a:p>
        </p:txBody>
      </p:sp>
    </p:spTree>
    <p:extLst>
      <p:ext uri="{BB962C8B-B14F-4D97-AF65-F5344CB8AC3E}">
        <p14:creationId xmlns:p14="http://schemas.microsoft.com/office/powerpoint/2010/main" val="241685746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one of the most</a:t>
            </a:r>
            <a:r>
              <a:rPr lang="en-US" baseline="0" dirty="0" smtClean="0"/>
              <a:t> straightforward ways of fixing this problem is by using a grid. </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74</a:t>
            </a:fld>
            <a:endParaRPr lang="en-US"/>
          </a:p>
        </p:txBody>
      </p:sp>
    </p:spTree>
    <p:extLst>
      <p:ext uri="{BB962C8B-B14F-4D97-AF65-F5344CB8AC3E}">
        <p14:creationId xmlns:p14="http://schemas.microsoft.com/office/powerpoint/2010/main" val="112963679"/>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A consistent grid can make it easier to understand</a:t>
            </a:r>
            <a:r>
              <a:rPr lang="en-US" baseline="0" dirty="0" smtClean="0"/>
              <a:t> a screen, by making things uniform and clean. By being consistent across screens, it can also make it easier to find things.</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75</a:t>
            </a:fld>
            <a:endParaRPr lang="en-US"/>
          </a:p>
        </p:txBody>
      </p:sp>
    </p:spTree>
    <p:extLst>
      <p:ext uri="{BB962C8B-B14F-4D97-AF65-F5344CB8AC3E}">
        <p14:creationId xmlns:p14="http://schemas.microsoft.com/office/powerpoint/2010/main" val="417695072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4E888131-1221-4B07-9017-94F4735EC82C}" type="slidenum">
              <a:rPr lang="en-US"/>
              <a:pPr/>
              <a:t>76</a:t>
            </a:fld>
            <a:endParaRPr lang="en-US"/>
          </a:p>
        </p:txBody>
      </p:sp>
      <p:sp>
        <p:nvSpPr>
          <p:cNvPr id="1318914" name="Rectangle 2"/>
          <p:cNvSpPr>
            <a:spLocks noGrp="1" noRot="1" noChangeAspect="1" noChangeArrowheads="1" noTextEdit="1"/>
          </p:cNvSpPr>
          <p:nvPr>
            <p:ph type="sldImg"/>
          </p:nvPr>
        </p:nvSpPr>
        <p:spPr>
          <a:ln/>
        </p:spPr>
      </p:sp>
      <p:sp>
        <p:nvSpPr>
          <p:cNvPr id="1318915" name="Rectangle 3"/>
          <p:cNvSpPr>
            <a:spLocks noGrp="1" noChangeArrowheads="1"/>
          </p:cNvSpPr>
          <p:nvPr>
            <p:ph type="body" idx="1"/>
          </p:nvPr>
        </p:nvSpPr>
        <p:spPr/>
        <p:txBody>
          <a:bodyPr/>
          <a:lstStyle/>
          <a:p>
            <a:r>
              <a:rPr lang="en-US" dirty="0"/>
              <a:t>From Mullet and Sano </a:t>
            </a:r>
            <a:r>
              <a:rPr lang="en-US" dirty="0" smtClean="0"/>
              <a:t>book. Here is an example of a grid</a:t>
            </a:r>
            <a:r>
              <a:rPr lang="en-US" baseline="0" dirty="0" smtClean="0"/>
              <a:t> (for print rather than web), but the same basic principles apply.</a:t>
            </a:r>
          </a:p>
          <a:p>
            <a:r>
              <a:rPr lang="en-US" baseline="0" dirty="0" smtClean="0"/>
              <a:t>Note how you can already see the grid based on the instances above.</a:t>
            </a:r>
            <a:endParaRPr lang="en-US" dirty="0"/>
          </a:p>
          <a:p>
            <a:endParaRPr lang="en-US"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7CEB78ED-4213-464B-B796-DC52F75ED68D}" type="slidenum">
              <a:rPr lang="en-US"/>
              <a:pPr/>
              <a:t>77</a:t>
            </a:fld>
            <a:endParaRPr lang="en-US"/>
          </a:p>
        </p:txBody>
      </p:sp>
      <p:sp>
        <p:nvSpPr>
          <p:cNvPr id="1320962" name="Rectangle 2"/>
          <p:cNvSpPr>
            <a:spLocks noGrp="1" noRot="1" noChangeAspect="1" noChangeArrowheads="1" noTextEdit="1"/>
          </p:cNvSpPr>
          <p:nvPr>
            <p:ph type="sldImg"/>
          </p:nvPr>
        </p:nvSpPr>
        <p:spPr>
          <a:ln/>
        </p:spPr>
      </p:sp>
      <p:sp>
        <p:nvSpPr>
          <p:cNvPr id="1320963" name="Rectangle 3"/>
          <p:cNvSpPr>
            <a:spLocks noGrp="1" noChangeArrowheads="1"/>
          </p:cNvSpPr>
          <p:nvPr>
            <p:ph type="body" idx="1"/>
          </p:nvPr>
        </p:nvSpPr>
        <p:spPr/>
        <p:txBody>
          <a:bodyPr/>
          <a:lstStyle/>
          <a:p>
            <a:r>
              <a:rPr lang="en-US" dirty="0"/>
              <a:t>From Mullet and Sano </a:t>
            </a:r>
            <a:r>
              <a:rPr lang="en-US" dirty="0" smtClean="0"/>
              <a:t>book</a:t>
            </a:r>
          </a:p>
          <a:p>
            <a:endParaRPr lang="en-US" dirty="0" smtClean="0"/>
          </a:p>
          <a:p>
            <a:r>
              <a:rPr lang="en-US" dirty="0" smtClean="0"/>
              <a:t>Unfortunately, one big problem with software and web design is that, while a grid is conceptually easy, it can be hard to translate into HTML / CSS. I</a:t>
            </a:r>
            <a:r>
              <a:rPr lang="en-US" baseline="0" dirty="0" smtClean="0"/>
              <a:t> personally don’t know of good tools or approaches, suggest looking it up to see what you can find.</a:t>
            </a:r>
            <a:endParaRPr lang="en-US" dirty="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5650" name="Rectangle 2"/>
          <p:cNvSpPr>
            <a:spLocks noGrp="1" noRot="1" noChangeAspect="1" noChangeArrowheads="1" noTextEdit="1"/>
          </p:cNvSpPr>
          <p:nvPr>
            <p:ph type="sldImg"/>
          </p:nvPr>
        </p:nvSpPr>
        <p:spPr>
          <a:xfrm>
            <a:off x="1152525" y="692150"/>
            <a:ext cx="4554538" cy="3416300"/>
          </a:xfrm>
          <a:ln w="12700"/>
        </p:spPr>
      </p:sp>
      <p:sp>
        <p:nvSpPr>
          <p:cNvPr id="155651"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Rot="1" noChangeAspect="1" noChangeArrowheads="1" noTextEdit="1"/>
          </p:cNvSpPr>
          <p:nvPr>
            <p:ph type="sldImg"/>
          </p:nvPr>
        </p:nvSpPr>
        <p:spPr>
          <a:xfrm>
            <a:off x="1150938" y="692150"/>
            <a:ext cx="4557712" cy="3417888"/>
          </a:xfrm>
          <a:ln/>
        </p:spPr>
      </p:sp>
      <p:sp>
        <p:nvSpPr>
          <p:cNvPr id="606211" name="Rectangle 3"/>
          <p:cNvSpPr>
            <a:spLocks noGrp="1" noChangeArrowheads="1"/>
          </p:cNvSpPr>
          <p:nvPr>
            <p:ph type="body" idx="1"/>
          </p:nvPr>
        </p:nvSpPr>
        <p:spPr>
          <a:xfrm>
            <a:off x="912813" y="4341813"/>
            <a:ext cx="5032375" cy="4113212"/>
          </a:xfrm>
          <a:noFill/>
        </p:spPr>
        <p:txBody>
          <a:bodyPr lIns="89884" tIns="44942" rIns="89884" bIns="44942"/>
          <a:lstStyle/>
          <a:p>
            <a:r>
              <a:rPr lang="en-US" dirty="0" smtClean="0"/>
              <a:t>Yes, this is a real error.</a:t>
            </a: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Rot="1" noChangeAspect="1" noChangeArrowheads="1" noTextEdit="1"/>
          </p:cNvSpPr>
          <p:nvPr>
            <p:ph type="sldImg"/>
          </p:nvPr>
        </p:nvSpPr>
        <p:spPr>
          <a:xfrm>
            <a:off x="1150938" y="692150"/>
            <a:ext cx="4557712" cy="3417888"/>
          </a:xfrm>
          <a:ln/>
        </p:spPr>
      </p:sp>
      <p:sp>
        <p:nvSpPr>
          <p:cNvPr id="606211" name="Rectangle 3"/>
          <p:cNvSpPr>
            <a:spLocks noGrp="1" noChangeArrowheads="1"/>
          </p:cNvSpPr>
          <p:nvPr>
            <p:ph type="body" idx="1"/>
          </p:nvPr>
        </p:nvSpPr>
        <p:spPr>
          <a:xfrm>
            <a:off x="912813" y="4341813"/>
            <a:ext cx="5032375" cy="4113212"/>
          </a:xfrm>
          <a:noFill/>
        </p:spPr>
        <p:txBody>
          <a:bodyPr lIns="89884" tIns="44942" rIns="89884" bIns="44942"/>
          <a:lstStyle/>
          <a:p>
            <a:r>
              <a:rPr lang="en-US" dirty="0" smtClean="0"/>
              <a:t>Good example. It highlights</a:t>
            </a:r>
            <a:r>
              <a:rPr lang="en-US" baseline="0" dirty="0" smtClean="0"/>
              <a:t> prominently that there was an error (contrast and error icon make it easy to see). It also has a link to go to the first error (rather than you having to hunt and find it)</a:t>
            </a:r>
            <a:endParaRPr lang="en-US" dirty="0" smtClean="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6210" name="Rectangle 2"/>
          <p:cNvSpPr>
            <a:spLocks noGrp="1" noRot="1" noChangeAspect="1" noChangeArrowheads="1" noTextEdit="1"/>
          </p:cNvSpPr>
          <p:nvPr>
            <p:ph type="sldImg"/>
          </p:nvPr>
        </p:nvSpPr>
        <p:spPr>
          <a:xfrm>
            <a:off x="1150938" y="692150"/>
            <a:ext cx="4557712" cy="3417888"/>
          </a:xfrm>
          <a:ln/>
        </p:spPr>
      </p:sp>
      <p:sp>
        <p:nvSpPr>
          <p:cNvPr id="606211" name="Rectangle 3"/>
          <p:cNvSpPr>
            <a:spLocks noGrp="1" noChangeArrowheads="1"/>
          </p:cNvSpPr>
          <p:nvPr>
            <p:ph type="body" idx="1"/>
          </p:nvPr>
        </p:nvSpPr>
        <p:spPr>
          <a:xfrm>
            <a:off x="912813" y="4341813"/>
            <a:ext cx="5032375" cy="4113212"/>
          </a:xfrm>
          <a:noFill/>
        </p:spPr>
        <p:txBody>
          <a:bodyPr lIns="89884" tIns="44942" rIns="89884" bIns="44942"/>
          <a:lstStyle/>
          <a:p>
            <a:r>
              <a:rPr lang="en-US" dirty="0" smtClean="0"/>
              <a:t>Good example, see how it flags which survey question to answer</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8258" name="Rectangle 2"/>
          <p:cNvSpPr>
            <a:spLocks noGrp="1" noRot="1" noChangeAspect="1" noChangeArrowheads="1" noTextEdit="1"/>
          </p:cNvSpPr>
          <p:nvPr>
            <p:ph type="sldImg"/>
          </p:nvPr>
        </p:nvSpPr>
        <p:spPr>
          <a:xfrm>
            <a:off x="1150938" y="692150"/>
            <a:ext cx="4557712" cy="3417888"/>
          </a:xfrm>
          <a:ln/>
        </p:spPr>
      </p:sp>
      <p:sp>
        <p:nvSpPr>
          <p:cNvPr id="608259"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Yeah, I have to use this system. Note that</a:t>
            </a:r>
            <a:r>
              <a:rPr lang="en-US" baseline="0" dirty="0" smtClean="0"/>
              <a:t> it prominently says “The interface is not always self-explanatory”, not a good sign.</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82</a:t>
            </a:fld>
            <a:endParaRPr lang="en-US"/>
          </a:p>
        </p:txBody>
      </p:sp>
    </p:spTree>
    <p:extLst>
      <p:ext uri="{BB962C8B-B14F-4D97-AF65-F5344CB8AC3E}">
        <p14:creationId xmlns:p14="http://schemas.microsoft.com/office/powerpoint/2010/main" val="332866158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5730" name="Rectangle 2"/>
          <p:cNvSpPr>
            <a:spLocks noGrp="1" noRot="1" noChangeAspect="1" noChangeArrowheads="1" noTextEdit="1"/>
          </p:cNvSpPr>
          <p:nvPr>
            <p:ph type="sldImg"/>
          </p:nvPr>
        </p:nvSpPr>
        <p:spPr>
          <a:xfrm>
            <a:off x="1150938" y="692150"/>
            <a:ext cx="4557712" cy="3417888"/>
          </a:xfrm>
          <a:ln/>
        </p:spPr>
      </p:sp>
      <p:sp>
        <p:nvSpPr>
          <p:cNvPr id="585731"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t>http://www.useit.com/papers/heuristic/</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91</a:t>
            </a:fld>
            <a:endParaRPr lang="en-US"/>
          </a:p>
        </p:txBody>
      </p:sp>
    </p:spTree>
    <p:extLst>
      <p:ext uri="{BB962C8B-B14F-4D97-AF65-F5344CB8AC3E}">
        <p14:creationId xmlns:p14="http://schemas.microsoft.com/office/powerpoint/2010/main" val="39684788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0306" name="Rectangle 2"/>
          <p:cNvSpPr>
            <a:spLocks noGrp="1" noRot="1" noChangeAspect="1" noChangeArrowheads="1" noTextEdit="1"/>
          </p:cNvSpPr>
          <p:nvPr>
            <p:ph type="sldImg"/>
          </p:nvPr>
        </p:nvSpPr>
        <p:spPr>
          <a:xfrm>
            <a:off x="1150938" y="692150"/>
            <a:ext cx="4557712" cy="3417888"/>
          </a:xfrm>
          <a:ln/>
        </p:spPr>
      </p:sp>
      <p:sp>
        <p:nvSpPr>
          <p:cNvPr id="610307"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02" name="Rectangle 2"/>
          <p:cNvSpPr>
            <a:spLocks noGrp="1" noRot="1" noChangeAspect="1" noChangeArrowheads="1" noTextEdit="1"/>
          </p:cNvSpPr>
          <p:nvPr>
            <p:ph type="sldImg"/>
          </p:nvPr>
        </p:nvSpPr>
        <p:spPr>
          <a:xfrm>
            <a:off x="1150938" y="692150"/>
            <a:ext cx="4557712" cy="3417888"/>
          </a:xfrm>
          <a:ln/>
        </p:spPr>
      </p:sp>
      <p:sp>
        <p:nvSpPr>
          <p:cNvPr id="614403"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8498" name="Rectangle 2"/>
          <p:cNvSpPr>
            <a:spLocks noGrp="1" noRot="1" noChangeAspect="1" noChangeArrowheads="1" noTextEdit="1"/>
          </p:cNvSpPr>
          <p:nvPr>
            <p:ph type="sldImg"/>
          </p:nvPr>
        </p:nvSpPr>
        <p:spPr>
          <a:xfrm>
            <a:off x="1150938" y="692150"/>
            <a:ext cx="4557712" cy="3417888"/>
          </a:xfrm>
          <a:ln/>
        </p:spPr>
      </p:sp>
      <p:sp>
        <p:nvSpPr>
          <p:cNvPr id="618499"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7698" name="Rectangle 2"/>
          <p:cNvSpPr>
            <a:spLocks noGrp="1" noRot="1" noChangeAspect="1" noChangeArrowheads="1" noTextEdit="1"/>
          </p:cNvSpPr>
          <p:nvPr>
            <p:ph type="sldImg"/>
          </p:nvPr>
        </p:nvSpPr>
        <p:spPr>
          <a:xfrm>
            <a:off x="1152525" y="692150"/>
            <a:ext cx="4554538" cy="3416300"/>
          </a:xfrm>
          <a:ln w="12700"/>
        </p:spPr>
      </p:sp>
      <p:sp>
        <p:nvSpPr>
          <p:cNvPr id="157699"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0546" name="Rectangle 2"/>
          <p:cNvSpPr>
            <a:spLocks noGrp="1" noRot="1" noChangeAspect="1" noChangeArrowheads="1" noTextEdit="1"/>
          </p:cNvSpPr>
          <p:nvPr>
            <p:ph type="sldImg"/>
          </p:nvPr>
        </p:nvSpPr>
        <p:spPr>
          <a:xfrm>
            <a:off x="1150938" y="692150"/>
            <a:ext cx="4557712" cy="3417888"/>
          </a:xfrm>
          <a:ln/>
        </p:spPr>
      </p:sp>
      <p:sp>
        <p:nvSpPr>
          <p:cNvPr id="620547"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2594" name="Rectangle 2"/>
          <p:cNvSpPr>
            <a:spLocks noGrp="1" noRot="1" noChangeAspect="1" noChangeArrowheads="1" noTextEdit="1"/>
          </p:cNvSpPr>
          <p:nvPr>
            <p:ph type="sldImg"/>
          </p:nvPr>
        </p:nvSpPr>
        <p:spPr>
          <a:xfrm>
            <a:off x="1150938" y="692150"/>
            <a:ext cx="4557712" cy="3417888"/>
          </a:xfrm>
          <a:ln/>
        </p:spPr>
      </p:sp>
      <p:sp>
        <p:nvSpPr>
          <p:cNvPr id="622595"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42" name="Rectangle 2"/>
          <p:cNvSpPr>
            <a:spLocks noGrp="1" noRot="1" noChangeAspect="1" noChangeArrowheads="1" noTextEdit="1"/>
          </p:cNvSpPr>
          <p:nvPr>
            <p:ph type="sldImg"/>
          </p:nvPr>
        </p:nvSpPr>
        <p:spPr>
          <a:xfrm>
            <a:off x="1150938" y="692150"/>
            <a:ext cx="4557712" cy="3417888"/>
          </a:xfrm>
          <a:ln/>
        </p:spPr>
      </p:sp>
      <p:sp>
        <p:nvSpPr>
          <p:cNvPr id="624643"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6690" name="Rectangle 2"/>
          <p:cNvSpPr>
            <a:spLocks noGrp="1" noRot="1" noChangeAspect="1" noChangeArrowheads="1" noTextEdit="1"/>
          </p:cNvSpPr>
          <p:nvPr>
            <p:ph type="sldImg"/>
          </p:nvPr>
        </p:nvSpPr>
        <p:spPr>
          <a:xfrm>
            <a:off x="1150938" y="692150"/>
            <a:ext cx="4557712" cy="3417888"/>
          </a:xfrm>
          <a:ln/>
        </p:spPr>
      </p:sp>
      <p:sp>
        <p:nvSpPr>
          <p:cNvPr id="626691"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0786" name="Rectangle 2"/>
          <p:cNvSpPr>
            <a:spLocks noGrp="1" noRot="1" noChangeAspect="1" noChangeArrowheads="1" noTextEdit="1"/>
          </p:cNvSpPr>
          <p:nvPr>
            <p:ph type="sldImg"/>
          </p:nvPr>
        </p:nvSpPr>
        <p:spPr>
          <a:xfrm>
            <a:off x="1150938" y="692150"/>
            <a:ext cx="4557712" cy="3417888"/>
          </a:xfrm>
          <a:ln/>
        </p:spPr>
      </p:sp>
      <p:sp>
        <p:nvSpPr>
          <p:cNvPr id="630787" name="Rectangle 3"/>
          <p:cNvSpPr>
            <a:spLocks noGrp="1" noChangeArrowheads="1"/>
          </p:cNvSpPr>
          <p:nvPr>
            <p:ph type="body" idx="1"/>
          </p:nvPr>
        </p:nvSpPr>
        <p:spPr>
          <a:xfrm>
            <a:off x="912813" y="4341813"/>
            <a:ext cx="5032375" cy="4113212"/>
          </a:xfrm>
          <a:noFill/>
        </p:spPr>
        <p:txBody>
          <a:bodyPr lIns="89884" tIns="44942" rIns="89884" bIns="44942"/>
          <a:lstStyle/>
          <a:p>
            <a:r>
              <a:rPr lang="en-US" dirty="0" smtClean="0"/>
              <a:t>Caveat 1: This was just for a single example</a:t>
            </a:r>
          </a:p>
          <a:p>
            <a:r>
              <a:rPr lang="en-US" dirty="0" smtClean="0"/>
              <a:t>Caveat 2: The scale of user interfaces has grown dramatically since this </a:t>
            </a:r>
            <a:r>
              <a:rPr lang="en-US" dirty="0" err="1" smtClean="0"/>
              <a:t>HEval</a:t>
            </a:r>
            <a:r>
              <a:rPr lang="en-US" dirty="0" smtClean="0"/>
              <a:t> study was done</a:t>
            </a: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Rot="1" noChangeAspect="1" noChangeArrowheads="1" noTextEdit="1"/>
          </p:cNvSpPr>
          <p:nvPr>
            <p:ph type="sldImg"/>
          </p:nvPr>
        </p:nvSpPr>
        <p:spPr>
          <a:xfrm>
            <a:off x="1150938" y="692150"/>
            <a:ext cx="4557712" cy="3417888"/>
          </a:xfrm>
          <a:ln/>
        </p:spPr>
      </p:sp>
      <p:sp>
        <p:nvSpPr>
          <p:cNvPr id="628739"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a:p>
            <a:endParaRPr lang="en-US" smtClean="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0" name="Rectangle 2"/>
          <p:cNvSpPr>
            <a:spLocks noGrp="1" noRot="1" noChangeAspect="1" noChangeArrowheads="1" noTextEdit="1"/>
          </p:cNvSpPr>
          <p:nvPr>
            <p:ph type="sldImg"/>
          </p:nvPr>
        </p:nvSpPr>
        <p:spPr>
          <a:xfrm>
            <a:off x="1150938" y="692150"/>
            <a:ext cx="4557712" cy="3417888"/>
          </a:xfrm>
          <a:ln/>
        </p:spPr>
      </p:sp>
      <p:sp>
        <p:nvSpPr>
          <p:cNvPr id="616451" name="Rectangle 3"/>
          <p:cNvSpPr>
            <a:spLocks noGrp="1" noChangeArrowheads="1"/>
          </p:cNvSpPr>
          <p:nvPr>
            <p:ph type="body" idx="1"/>
          </p:nvPr>
        </p:nvSpPr>
        <p:spPr>
          <a:xfrm>
            <a:off x="912813" y="4341813"/>
            <a:ext cx="5032375" cy="4113212"/>
          </a:xfrm>
          <a:noFill/>
        </p:spPr>
        <p:txBody>
          <a:bodyPr lIns="89884" tIns="44942" rIns="89884" bIns="44942"/>
          <a:lstStyle/>
          <a:p>
            <a:endParaRPr lang="en-US" smtClean="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need to know this for midterm, but will for final (we’ll talk about it again when we get to computer security)</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102</a:t>
            </a:fld>
            <a:endParaRPr lang="en-US"/>
          </a:p>
        </p:txBody>
      </p:sp>
    </p:spTree>
    <p:extLst>
      <p:ext uri="{BB962C8B-B14F-4D97-AF65-F5344CB8AC3E}">
        <p14:creationId xmlns:p14="http://schemas.microsoft.com/office/powerpoint/2010/main" val="1524508948"/>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fld id="{39F6A80A-2BDB-400E-99CA-9D2F676376A0}" type="slidenum">
              <a:rPr lang="en-US"/>
              <a:pPr eaLnBrk="1" hangingPunct="1"/>
              <a:t>103</a:t>
            </a:fld>
            <a:endParaRPr lang="en-US"/>
          </a:p>
        </p:txBody>
      </p:sp>
      <p:sp>
        <p:nvSpPr>
          <p:cNvPr id="91139" name="Rectangle 2"/>
          <p:cNvSpPr>
            <a:spLocks noGrp="1" noRot="1" noChangeAspect="1" noChangeArrowheads="1" noTextEdit="1"/>
          </p:cNvSpPr>
          <p:nvPr>
            <p:ph type="sldImg"/>
          </p:nvPr>
        </p:nvSpPr>
        <p:spPr>
          <a:ln/>
        </p:spPr>
      </p:sp>
      <p:sp>
        <p:nvSpPr>
          <p:cNvPr id="91140" name="Rectangle 3"/>
          <p:cNvSpPr>
            <a:spLocks noGrp="1" noChangeArrowheads="1"/>
          </p:cNvSpPr>
          <p:nvPr>
            <p:ph type="body" idx="1"/>
          </p:nvPr>
        </p:nvSpPr>
        <p:spPr>
          <a:xfrm>
            <a:off x="914400" y="4343400"/>
            <a:ext cx="5029200" cy="4114800"/>
          </a:xfrm>
          <a:noFill/>
        </p:spPr>
        <p:txBody>
          <a:bodyPr/>
          <a:lstStyle/>
          <a:p>
            <a:endParaRPr lang="en-US" smtClean="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fld id="{9BB267EB-C2D8-49DF-9D57-968076895193}" type="slidenum">
              <a:rPr lang="en-US"/>
              <a:pPr eaLnBrk="1" hangingPunct="1"/>
              <a:t>104</a:t>
            </a:fld>
            <a:endParaRPr lang="en-US"/>
          </a:p>
        </p:txBody>
      </p:sp>
      <p:sp>
        <p:nvSpPr>
          <p:cNvPr id="92163" name="Rectangle 2"/>
          <p:cNvSpPr>
            <a:spLocks noGrp="1" noRot="1" noChangeAspect="1" noChangeArrowheads="1" noTextEdit="1"/>
          </p:cNvSpPr>
          <p:nvPr>
            <p:ph type="sldImg"/>
          </p:nvPr>
        </p:nvSpPr>
        <p:spPr>
          <a:ln/>
        </p:spPr>
      </p:sp>
      <p:sp>
        <p:nvSpPr>
          <p:cNvPr id="92164" name="Rectangle 3"/>
          <p:cNvSpPr>
            <a:spLocks noGrp="1" noChangeArrowheads="1"/>
          </p:cNvSpPr>
          <p:nvPr>
            <p:ph type="body" idx="1"/>
          </p:nvPr>
        </p:nvSpPr>
        <p:spPr>
          <a:xfrm>
            <a:off x="914400" y="4343400"/>
            <a:ext cx="5029200" cy="4114800"/>
          </a:xfrm>
          <a:noFill/>
        </p:spPr>
        <p:txBody>
          <a:bodyPr/>
          <a:lstStyle/>
          <a:p>
            <a:endParaRPr lang="en-US"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9746" name="Rectangle 2"/>
          <p:cNvSpPr>
            <a:spLocks noGrp="1" noRot="1" noChangeAspect="1" noChangeArrowheads="1" noTextEdit="1"/>
          </p:cNvSpPr>
          <p:nvPr>
            <p:ph type="sldImg"/>
          </p:nvPr>
        </p:nvSpPr>
        <p:spPr>
          <a:xfrm>
            <a:off x="1152525" y="692150"/>
            <a:ext cx="4554538" cy="3416300"/>
          </a:xfrm>
          <a:ln w="12700"/>
        </p:spPr>
      </p:sp>
      <p:sp>
        <p:nvSpPr>
          <p:cNvPr id="159747"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fld id="{C92B8A7B-F3DC-40E8-B6AD-DDD677913C65}" type="slidenum">
              <a:rPr lang="en-US"/>
              <a:pPr eaLnBrk="1" hangingPunct="1"/>
              <a:t>105</a:t>
            </a:fld>
            <a:endParaRPr lang="en-US"/>
          </a:p>
        </p:txBody>
      </p:sp>
      <p:sp>
        <p:nvSpPr>
          <p:cNvPr id="93187" name="Rectangle 2"/>
          <p:cNvSpPr>
            <a:spLocks noGrp="1" noRot="1" noChangeAspect="1" noChangeArrowheads="1" noTextEdit="1"/>
          </p:cNvSpPr>
          <p:nvPr>
            <p:ph type="sldImg"/>
          </p:nvPr>
        </p:nvSpPr>
        <p:spPr>
          <a:ln/>
        </p:spPr>
      </p:sp>
      <p:sp>
        <p:nvSpPr>
          <p:cNvPr id="93188" name="Rectangle 3"/>
          <p:cNvSpPr>
            <a:spLocks noGrp="1" noChangeArrowheads="1"/>
          </p:cNvSpPr>
          <p:nvPr>
            <p:ph type="body" idx="1"/>
          </p:nvPr>
        </p:nvSpPr>
        <p:spPr>
          <a:xfrm>
            <a:off x="914400" y="4343400"/>
            <a:ext cx="5029200" cy="4114800"/>
          </a:xfrm>
          <a:noFill/>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1794" name="Rectangle 2"/>
          <p:cNvSpPr>
            <a:spLocks noGrp="1" noRot="1" noChangeAspect="1" noChangeArrowheads="1" noTextEdit="1"/>
          </p:cNvSpPr>
          <p:nvPr>
            <p:ph type="sldImg"/>
          </p:nvPr>
        </p:nvSpPr>
        <p:spPr>
          <a:xfrm>
            <a:off x="1152525" y="692150"/>
            <a:ext cx="4554538" cy="3416300"/>
          </a:xfrm>
          <a:ln w="12700"/>
        </p:spPr>
      </p:sp>
      <p:sp>
        <p:nvSpPr>
          <p:cNvPr id="161795"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42" name="Rectangle 2"/>
          <p:cNvSpPr>
            <a:spLocks noGrp="1" noRot="1" noChangeAspect="1" noChangeArrowheads="1" noTextEdit="1"/>
          </p:cNvSpPr>
          <p:nvPr>
            <p:ph type="sldImg"/>
          </p:nvPr>
        </p:nvSpPr>
        <p:spPr>
          <a:xfrm>
            <a:off x="1152525" y="692150"/>
            <a:ext cx="4554538" cy="3416300"/>
          </a:xfrm>
          <a:ln w="12700"/>
        </p:spPr>
      </p:sp>
      <p:sp>
        <p:nvSpPr>
          <p:cNvPr id="163843" name="Rectangle 3"/>
          <p:cNvSpPr>
            <a:spLocks noGrp="1" noChangeArrowheads="1"/>
          </p:cNvSpPr>
          <p:nvPr>
            <p:ph type="body" idx="1"/>
          </p:nvPr>
        </p:nvSpPr>
        <p:spPr>
          <a:xfrm>
            <a:off x="914400" y="4343400"/>
            <a:ext cx="5029200" cy="4114800"/>
          </a:xfrm>
          <a:ln/>
        </p:spPr>
        <p:txBody>
          <a:bodyPr lIns="92059" tIns="46029" rIns="92059" bIns="46029"/>
          <a:lstStyle/>
          <a:p>
            <a:pPr>
              <a:spcBef>
                <a:spcPct val="0"/>
              </a:spcBef>
            </a:pPr>
            <a:endParaRPr lang="en-US" sz="240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Calibri" panose="020F0502020204030204" pitchFamily="34" charset="0"/>
              </a:rPr>
              <a:t>©2018 Carnegie Mellon University  :  </a:t>
            </a:r>
            <a:fld id="{89CCED34-54F4-4F8F-ABE2-F58D956187C8}" type="slidenum">
              <a:rPr lang="en-US" sz="1000" b="1" smtClean="0">
                <a:solidFill>
                  <a:srgbClr val="404040"/>
                </a:solidFill>
                <a:latin typeface="Calibri" panose="020F0502020204030204" pitchFamily="34" charset="0"/>
              </a:rPr>
              <a:pPr algn="r">
                <a:defRPr/>
              </a:pPr>
              <a:t>‹#›</a:t>
            </a:fld>
            <a:endParaRPr lang="en-US" sz="1000" b="1" dirty="0" smtClean="0">
              <a:solidFill>
                <a:srgbClr val="404040"/>
              </a:solidFill>
              <a:latin typeface="Calibri" panose="020F0502020204030204" pitchFamily="34" charset="0"/>
            </a:endParaRPr>
          </a:p>
        </p:txBody>
      </p:sp>
      <p:sp>
        <p:nvSpPr>
          <p:cNvPr id="2" name="Title 1"/>
          <p:cNvSpPr>
            <a:spLocks noGrp="1"/>
          </p:cNvSpPr>
          <p:nvPr>
            <p:ph type="title"/>
          </p:nvPr>
        </p:nvSpPr>
        <p:spPr/>
        <p:txBody>
          <a:bodyPr/>
          <a:lstStyle>
            <a:lvl1pPr>
              <a:defRPr sz="4000">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Calibri" panose="020F0502020204030204" pitchFamily="34" charset="0"/>
              </a:defRPr>
            </a:lvl1pPr>
            <a:lvl2pPr>
              <a:defRPr sz="2600">
                <a:solidFill>
                  <a:schemeClr val="tx1"/>
                </a:solidFill>
                <a:latin typeface="Calibri" panose="020F0502020204030204" pitchFamily="34" charset="0"/>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E51755B-CF72-47ED-9CEF-8A78B7127BD5}" type="datetimeFigureOut">
              <a:rPr lang="en-US" smtClean="0"/>
              <a:pPr>
                <a:defRPr/>
              </a:pPr>
              <a:t>9/8/2018</a:t>
            </a:fld>
            <a:endParaRPr lang="en-US" dirty="0"/>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twoObj">
  <p:cSld name="Two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1600200"/>
            <a:ext cx="39624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338986608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00200"/>
            <a:ext cx="8077200" cy="2185988"/>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0" y="3938588"/>
            <a:ext cx="8077200" cy="2187575"/>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9397846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909757113"/>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theme" Target="../theme/theme1.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7">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Calibri" panose="020F0502020204030204" pitchFamily="34" charset="0"/>
                <a:cs typeface="Verdana"/>
              </a:rPr>
              <a:t>©2018 Carnegie Mellon University  :  </a:t>
            </a:r>
            <a:fld id="{906B404A-4A4D-430C-A37B-76AE2D31BD13}" type="slidenum">
              <a:rPr lang="en-US" sz="1000" b="1" smtClean="0">
                <a:latin typeface="Calibri" panose="020F0502020204030204" pitchFamily="34" charset="0"/>
                <a:cs typeface="Verdana"/>
              </a:rPr>
              <a:pPr fontAlgn="auto">
                <a:spcBef>
                  <a:spcPts val="0"/>
                </a:spcBef>
                <a:spcAft>
                  <a:spcPts val="0"/>
                </a:spcAft>
                <a:defRPr/>
              </a:pPr>
              <a:t>‹#›</a:t>
            </a:fld>
            <a:endParaRPr lang="en-US" sz="1000" b="1" dirty="0" smtClean="0">
              <a:latin typeface="Calibri" panose="020F050202020403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Lst>
  <p:txStyles>
    <p:titleStyle>
      <a:lvl1pPr algn="l" defTabSz="457200" rtl="0" eaLnBrk="0" fontAlgn="base" hangingPunct="0">
        <a:spcBef>
          <a:spcPct val="0"/>
        </a:spcBef>
        <a:spcAft>
          <a:spcPct val="0"/>
        </a:spcAft>
        <a:defRPr sz="4000" b="1" kern="1200">
          <a:solidFill>
            <a:srgbClr val="960000"/>
          </a:solidFill>
          <a:latin typeface="Calibri" panose="020F0502020204030204" pitchFamily="34" charset="0"/>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Calibri" panose="020F0502020204030204" pitchFamily="34" charset="0"/>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Calibri" panose="020F0502020204030204" pitchFamily="34" charset="0"/>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Calibri" panose="020F0502020204030204" pitchFamily="34" charset="0"/>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http://abcnews.go.com/Blotter/toyota-pay-12b-hiding-deadly-unintended-acceleration/story?id=22972214"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www.scientificamerican.com/article/pogue-5-of-the-worst-user-interface-disasters/"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3" Type="http://schemas.openxmlformats.org/officeDocument/2006/relationships/image" Target="../media/image83.wmf"/><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8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image" Target="../media/image13.jpeg"/><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14.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21.png"/><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hyperlink" Target="http://digg.com/2016/flawed-design-deadly-results-propublica" TargetMode="Externa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3.pn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2.xml"/><Relationship Id="rId4" Type="http://schemas.openxmlformats.org/officeDocument/2006/relationships/image" Target="../media/image26.wmf"/></Relationships>
</file>

<file path=ppt/slides/_rels/slide3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8.xml"/><Relationship Id="rId1" Type="http://schemas.openxmlformats.org/officeDocument/2006/relationships/slideLayout" Target="../slideLayouts/slideLayout2.xml"/><Relationship Id="rId5" Type="http://schemas.openxmlformats.org/officeDocument/2006/relationships/image" Target="../media/image29.jpeg"/><Relationship Id="rId4" Type="http://schemas.openxmlformats.org/officeDocument/2006/relationships/image" Target="../media/image28.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9.png"/></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hyperlink" Target="https://www.youtube.com/watch?v=3ResTHKVxf4" TargetMode="Externa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48.png"/><Relationship Id="rId4" Type="http://schemas.openxmlformats.org/officeDocument/2006/relationships/image" Target="../media/image47.png"/></Relationships>
</file>

<file path=ppt/slides/_rels/slide54.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image" Target="../media/image58.png"/><Relationship Id="rId1" Type="http://schemas.openxmlformats.org/officeDocument/2006/relationships/slideLayout" Target="../slideLayouts/slideLayout2.xml"/><Relationship Id="rId5" Type="http://schemas.openxmlformats.org/officeDocument/2006/relationships/image" Target="../media/image61.png"/><Relationship Id="rId4" Type="http://schemas.openxmlformats.org/officeDocument/2006/relationships/image" Target="../media/image60.png"/></Relationships>
</file>

<file path=ppt/slides/_rels/slide64.xml.rels><?xml version="1.0" encoding="UTF-8" standalone="yes"?>
<Relationships xmlns="http://schemas.openxmlformats.org/package/2006/relationships"><Relationship Id="rId3" Type="http://schemas.openxmlformats.org/officeDocument/2006/relationships/image" Target="../media/image62.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66.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69.png"/><Relationship Id="rId5" Type="http://schemas.openxmlformats.org/officeDocument/2006/relationships/image" Target="../media/image68.png"/><Relationship Id="rId4" Type="http://schemas.openxmlformats.org/officeDocument/2006/relationships/image" Target="../media/image67.png"/></Relationships>
</file>

<file path=ppt/slides/_rels/slide6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41.xml"/><Relationship Id="rId1" Type="http://schemas.openxmlformats.org/officeDocument/2006/relationships/slideLayout" Target="../slideLayouts/slideLayout3.xml"/><Relationship Id="rId5" Type="http://schemas.openxmlformats.org/officeDocument/2006/relationships/image" Target="../media/image26.wmf"/><Relationship Id="rId4" Type="http://schemas.openxmlformats.org/officeDocument/2006/relationships/image" Target="../media/image25.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9.jpeg"/></Relationships>
</file>

<file path=ppt/slides/_rels/slide70.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43.xml"/><Relationship Id="rId1" Type="http://schemas.openxmlformats.org/officeDocument/2006/relationships/slideLayout" Target="../slideLayouts/slideLayout4.xml"/></Relationships>
</file>

<file path=ppt/slides/_rels/slide72.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4.xml"/><Relationship Id="rId1" Type="http://schemas.openxmlformats.org/officeDocument/2006/relationships/slideLayout" Target="../slideLayouts/slideLayout4.xml"/></Relationships>
</file>

<file path=ppt/slides/_rels/slide7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5.xml"/><Relationship Id="rId1" Type="http://schemas.openxmlformats.org/officeDocument/2006/relationships/slideLayout" Target="../slideLayouts/slideLayout5.xml"/><Relationship Id="rId4" Type="http://schemas.openxmlformats.org/officeDocument/2006/relationships/image" Target="../media/image74.jpeg"/></Relationships>
</file>

<file path=ppt/slides/_rels/slide74.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6.xml"/><Relationship Id="rId1" Type="http://schemas.openxmlformats.org/officeDocument/2006/relationships/slideLayout" Target="../slideLayouts/slideLayout5.xml"/></Relationships>
</file>

<file path=ppt/slides/_rels/slide75.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7.xml"/><Relationship Id="rId1" Type="http://schemas.openxmlformats.org/officeDocument/2006/relationships/slideLayout" Target="../slideLayouts/slideLayout5.xml"/></Relationships>
</file>

<file path=ppt/slides/_rels/slide76.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pn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3" Type="http://schemas.openxmlformats.org/officeDocument/2006/relationships/image" Target="../media/image79.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82.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400"/>
            <a:ext cx="7467600" cy="1549400"/>
          </a:xfrm>
        </p:spPr>
        <p:txBody>
          <a:bodyPr>
            <a:normAutofit/>
          </a:bodyPr>
          <a:lstStyle/>
          <a:p>
            <a:pPr eaLnBrk="1" hangingPunct="1"/>
            <a:r>
              <a:rPr lang="en-US" sz="4400" dirty="0" smtClean="0">
                <a:cs typeface="Verdana" pitchFamily="34" charset="0"/>
              </a:rPr>
              <a:t>Usability Engineering</a:t>
            </a:r>
          </a:p>
        </p:txBody>
      </p:sp>
      <p:sp>
        <p:nvSpPr>
          <p:cNvPr id="12291" name="Subtitle 2"/>
          <p:cNvSpPr>
            <a:spLocks noGrp="1"/>
          </p:cNvSpPr>
          <p:nvPr>
            <p:ph type="subTitle" idx="1"/>
          </p:nvPr>
        </p:nvSpPr>
        <p:spPr>
          <a:xfrm>
            <a:off x="1676400" y="1752600"/>
            <a:ext cx="6781800" cy="1981199"/>
          </a:xfrm>
        </p:spPr>
        <p:txBody>
          <a:bodyPr>
            <a:normAutofit/>
          </a:bodyPr>
          <a:lstStyle/>
          <a:p>
            <a:pPr eaLnBrk="1" hangingPunct="1"/>
            <a:r>
              <a:rPr lang="en-US" sz="2800" dirty="0">
                <a:cs typeface="Verdana" pitchFamily="34" charset="0"/>
              </a:rPr>
              <a:t>Programming Usable Interfaces (PUI)</a:t>
            </a:r>
          </a:p>
          <a:p>
            <a:pPr eaLnBrk="1" hangingPunct="1"/>
            <a:r>
              <a:rPr lang="en-US" sz="2800" dirty="0">
                <a:cs typeface="Verdana" pitchFamily="34" charset="0"/>
              </a:rPr>
              <a:t>05-430/05-630 Fall </a:t>
            </a:r>
            <a:r>
              <a:rPr lang="en-US" sz="2800" dirty="0" smtClean="0">
                <a:cs typeface="Verdana" pitchFamily="34" charset="0"/>
              </a:rPr>
              <a:t>2018</a:t>
            </a:r>
            <a:endParaRPr lang="en-US" sz="2800" dirty="0">
              <a:cs typeface="Verdana" pitchFamily="34" charset="0"/>
            </a:endParaRP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Calibri" panose="020F0502020204030204" pitchFamily="34" charset="0"/>
              </a:rPr>
              <a:t>Jason Hong</a:t>
            </a:r>
          </a:p>
          <a:p>
            <a:pPr algn="r">
              <a:lnSpc>
                <a:spcPct val="90000"/>
              </a:lnSpc>
              <a:defRPr/>
            </a:pPr>
            <a:r>
              <a:rPr lang="en-US" sz="2400" b="1" dirty="0" smtClean="0">
                <a:solidFill>
                  <a:srgbClr val="960000"/>
                </a:solidFill>
                <a:latin typeface="Calibri" panose="020F0502020204030204" pitchFamily="34" charset="0"/>
              </a:rPr>
              <a:t>jasonh@cs.cmu.edu</a:t>
            </a:r>
          </a:p>
        </p:txBody>
      </p:sp>
      <p:sp>
        <p:nvSpPr>
          <p:cNvPr id="2" name="Rectangle 1"/>
          <p:cNvSpPr/>
          <p:nvPr/>
        </p:nvSpPr>
        <p:spPr>
          <a:xfrm>
            <a:off x="-5257800" y="-6705600"/>
            <a:ext cx="5029200" cy="1371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I </a:t>
            </a:r>
            <a:r>
              <a:rPr lang="en-US" dirty="0"/>
              <a:t>am trying to update my examples in my intro to HCI class which starts </a:t>
            </a:r>
            <a:r>
              <a:rPr lang="en-US" dirty="0" smtClean="0"/>
              <a:t>in </a:t>
            </a:r>
            <a:r>
              <a:rPr lang="en-US" dirty="0"/>
              <a:t>Mini </a:t>
            </a:r>
            <a:r>
              <a:rPr lang="en-US" dirty="0" smtClean="0"/>
              <a:t>2. Does </a:t>
            </a:r>
            <a:r>
              <a:rPr lang="en-US" dirty="0"/>
              <a:t>anyone have any /new/ examples where bad UIs causes /disasters/. I </a:t>
            </a:r>
            <a:r>
              <a:rPr lang="en-US" dirty="0" smtClean="0"/>
              <a:t>am </a:t>
            </a:r>
            <a:r>
              <a:rPr lang="en-US" dirty="0"/>
              <a:t>using the usual suspects:</a:t>
            </a:r>
          </a:p>
          <a:p>
            <a:endParaRPr lang="en-US" dirty="0" smtClean="0"/>
          </a:p>
          <a:p>
            <a:r>
              <a:rPr lang="en-US" dirty="0" smtClean="0"/>
              <a:t>Telephony outage due to typo:</a:t>
            </a:r>
          </a:p>
          <a:p>
            <a:r>
              <a:rPr lang="en-US" dirty="0"/>
              <a:t>https://www.bleepingcomputer.com/news/software/software-bug-behind-biggest-telephony-outage-in-us-history/</a:t>
            </a:r>
          </a:p>
          <a:p>
            <a:endParaRPr lang="en-US" dirty="0"/>
          </a:p>
          <a:p>
            <a:r>
              <a:rPr lang="en-US" dirty="0"/>
              <a:t>https://www.washingtonpost.com/news/morning-mix/wp/2018/01/16/that-was-no-wrong-button-in-hawaii-take-a-look/?utm_term=.2b377ece20f8</a:t>
            </a:r>
            <a:endParaRPr lang="en-US" dirty="0" smtClean="0"/>
          </a:p>
          <a:p>
            <a:endParaRPr lang="en-US" dirty="0"/>
          </a:p>
          <a:p>
            <a:r>
              <a:rPr lang="en-US" dirty="0" smtClean="0"/>
              <a:t>·</a:t>
            </a:r>
            <a:r>
              <a:rPr lang="en-US" dirty="0"/>
              <a:t>Ford dropped in ratings in 2011 due to touch screen interface</a:t>
            </a:r>
          </a:p>
          <a:p>
            <a:endParaRPr lang="en-US" dirty="0"/>
          </a:p>
          <a:p>
            <a:r>
              <a:rPr lang="en-US" dirty="0" smtClean="0"/>
              <a:t>ohttp</a:t>
            </a:r>
            <a:r>
              <a:rPr lang="en-US" dirty="0"/>
              <a:t>://www.cooper.com/journal/2011/07/will_ford_learn.html</a:t>
            </a:r>
          </a:p>
          <a:p>
            <a:endParaRPr lang="en-US" dirty="0"/>
          </a:p>
          <a:p>
            <a:r>
              <a:rPr lang="en-US" dirty="0" smtClean="0"/>
              <a:t>·</a:t>
            </a:r>
            <a:r>
              <a:rPr lang="en-US" dirty="0"/>
              <a:t>Ford is recalling about 13,500 2015 Lincoln MKC because drivers are </a:t>
            </a:r>
            <a:r>
              <a:rPr lang="en-US" dirty="0" smtClean="0"/>
              <a:t>shutting </a:t>
            </a:r>
            <a:r>
              <a:rPr lang="en-US" dirty="0"/>
              <a:t>the vehicle off by mistake.</a:t>
            </a:r>
          </a:p>
          <a:p>
            <a:endParaRPr lang="en-US" dirty="0"/>
          </a:p>
          <a:p>
            <a:r>
              <a:rPr lang="en-US" dirty="0" smtClean="0"/>
              <a:t>ohttp</a:t>
            </a:r>
            <a:r>
              <a:rPr lang="en-US" dirty="0"/>
              <a:t>://money.cnn.com/2015/01/06/autos/ford-push-button-ignition-recall/index.html </a:t>
            </a:r>
          </a:p>
          <a:p>
            <a:endParaRPr lang="en-US" dirty="0"/>
          </a:p>
          <a:p>
            <a:endParaRPr lang="en-US" dirty="0"/>
          </a:p>
          <a:p>
            <a:r>
              <a:rPr lang="en-US" dirty="0" smtClean="0"/>
              <a:t>·</a:t>
            </a:r>
            <a:r>
              <a:rPr lang="en-US" dirty="0"/>
              <a:t>Nokia and RIM losing phone business</a:t>
            </a:r>
          </a:p>
          <a:p>
            <a:endParaRPr lang="en-US" dirty="0"/>
          </a:p>
          <a:p>
            <a:r>
              <a:rPr lang="en-US" dirty="0" smtClean="0"/>
              <a:t>ohttp</a:t>
            </a:r>
            <a:r>
              <a:rPr lang="en-US" dirty="0"/>
              <a:t>://en.wikipedia.org/wiki/File:World_Wide_Smartphone_Sales_Share.png</a:t>
            </a:r>
          </a:p>
          <a:p>
            <a:endParaRPr lang="en-US" dirty="0"/>
          </a:p>
          <a:p>
            <a:r>
              <a:rPr lang="en-US" dirty="0" smtClean="0"/>
              <a:t>·</a:t>
            </a:r>
            <a:r>
              <a:rPr lang="en-US" dirty="0"/>
              <a:t>Aegis</a:t>
            </a:r>
          </a:p>
          <a:p>
            <a:endParaRPr lang="en-US" dirty="0"/>
          </a:p>
          <a:p>
            <a:r>
              <a:rPr lang="en-US" dirty="0" err="1" smtClean="0"/>
              <a:t>oJuly</a:t>
            </a:r>
            <a:r>
              <a:rPr lang="en-US" dirty="0" smtClean="0"/>
              <a:t> </a:t>
            </a:r>
            <a:r>
              <a:rPr lang="en-US" dirty="0"/>
              <a:t>4, 1988; Iranian Airbus </a:t>
            </a:r>
            <a:r>
              <a:rPr lang="en-US" dirty="0" err="1"/>
              <a:t>shootdown</a:t>
            </a:r>
            <a:r>
              <a:rPr lang="en-US" dirty="0"/>
              <a:t> by the /Vincennes/</a:t>
            </a:r>
          </a:p>
          <a:p>
            <a:endParaRPr lang="en-US" dirty="0"/>
          </a:p>
          <a:p>
            <a:r>
              <a:rPr lang="en-US" dirty="0" smtClean="0"/>
              <a:t>ohttp</a:t>
            </a:r>
            <a:r>
              <a:rPr lang="en-US" dirty="0"/>
              <a:t>://www.washingtonpost.com/wp-srv/inatl/longterm/flight801/stories/july88crash.htm </a:t>
            </a:r>
          </a:p>
          <a:p>
            <a:r>
              <a:rPr lang="en-US" dirty="0" smtClean="0"/>
              <a:t>http</a:t>
            </a:r>
            <a:r>
              <a:rPr lang="en-US" dirty="0"/>
              <a:t>://en.wikipedia.org/wiki/USS_Vincennes_%28CG-49%29 </a:t>
            </a:r>
          </a:p>
          <a:p>
            <a:endParaRPr lang="en-US" dirty="0"/>
          </a:p>
          <a:p>
            <a:r>
              <a:rPr lang="en-US" dirty="0" smtClean="0"/>
              <a:t>·</a:t>
            </a:r>
            <a:r>
              <a:rPr lang="en-US" dirty="0"/>
              <a:t>Deaths in kids: </a:t>
            </a:r>
          </a:p>
          <a:p>
            <a:r>
              <a:rPr lang="en-US" dirty="0" smtClean="0"/>
              <a:t>http</a:t>
            </a:r>
            <a:r>
              <a:rPr lang="en-US" dirty="0"/>
              <a:t>://pediatrics.aappublications.org/cgi/content/abstract/116/6/1506</a:t>
            </a:r>
          </a:p>
          <a:p>
            <a:endParaRPr lang="en-US" dirty="0"/>
          </a:p>
          <a:p>
            <a:r>
              <a:rPr lang="en-US" dirty="0" err="1" smtClean="0"/>
              <a:t>o“Unexpected</a:t>
            </a:r>
            <a:r>
              <a:rPr lang="en-US" dirty="0" smtClean="0"/>
              <a:t> </a:t>
            </a:r>
            <a:r>
              <a:rPr lang="en-US" dirty="0"/>
              <a:t>Increased Mortality After Implementation of a Commercially </a:t>
            </a:r>
          </a:p>
          <a:p>
            <a:r>
              <a:rPr lang="en-US" dirty="0" smtClean="0"/>
              <a:t>Sold </a:t>
            </a:r>
            <a:r>
              <a:rPr lang="en-US" dirty="0"/>
              <a:t>Computerized Physician Order Entry (CPOE) System”</a:t>
            </a:r>
          </a:p>
          <a:p>
            <a:endParaRPr lang="en-US" dirty="0"/>
          </a:p>
          <a:p>
            <a:r>
              <a:rPr lang="en-US" dirty="0" err="1" smtClean="0"/>
              <a:t>oBecause</a:t>
            </a:r>
            <a:r>
              <a:rPr lang="en-US" dirty="0" smtClean="0"/>
              <a:t> </a:t>
            </a:r>
            <a:r>
              <a:rPr lang="en-US" dirty="0"/>
              <a:t>it took so much longer, did /not/ reduce errors overall</a:t>
            </a:r>
          </a:p>
          <a:p>
            <a:endParaRPr lang="en-US" dirty="0"/>
          </a:p>
          <a:p>
            <a:r>
              <a:rPr lang="en-US" dirty="0" smtClean="0"/>
              <a:t>·</a:t>
            </a:r>
            <a:r>
              <a:rPr lang="en-US" dirty="0"/>
              <a:t>Florida ballots (2000)</a:t>
            </a:r>
          </a:p>
          <a:p>
            <a:endParaRPr lang="en-US" dirty="0"/>
          </a:p>
          <a:p>
            <a:r>
              <a:rPr lang="en-US" dirty="0" smtClean="0"/>
              <a:t>ohttp</a:t>
            </a:r>
            <a:r>
              <a:rPr lang="en-US" dirty="0"/>
              <a:t>://www.asktog.com/columns/042ButterflyBallot.htm </a:t>
            </a:r>
          </a:p>
          <a:p>
            <a:r>
              <a:rPr lang="en-US" dirty="0" smtClean="0"/>
              <a:t>&lt;</a:t>
            </a:r>
            <a:r>
              <a:rPr lang="en-US" dirty="0"/>
              <a:t>http://www.asktog.com/columns/042ButterflyBallot.html&gt;</a:t>
            </a:r>
          </a:p>
          <a:p>
            <a:endParaRPr lang="en-US" dirty="0" smtClean="0"/>
          </a:p>
          <a:p>
            <a:r>
              <a:rPr lang="en-US" dirty="0"/>
              <a:t>Toyota's "sticky accelerator" problem was arguably a UI problem. </a:t>
            </a:r>
            <a:r>
              <a:rPr lang="en-US" dirty="0">
                <a:hlinkClick r:id="rId3"/>
              </a:rPr>
              <a:t>http://abcnews.go.com/Blotter/toyota-pay-12b-hiding-deadly-unintended-acceleration/story?id=22972214</a:t>
            </a:r>
            <a:r>
              <a:rPr lang="en-US" dirty="0"/>
              <a:t/>
            </a:r>
            <a:br>
              <a:rPr lang="en-US" dirty="0"/>
            </a:br>
            <a:endParaRPr lang="en-US" dirty="0"/>
          </a:p>
          <a:p>
            <a:r>
              <a:rPr lang="en-US" dirty="0"/>
              <a:t>Also, the USS Vincennes: </a:t>
            </a:r>
            <a:r>
              <a:rPr lang="en-US" dirty="0">
                <a:hlinkClick r:id="rId4"/>
              </a:rPr>
              <a:t>https://www.scientificamerican.com/article/pogue-5-of-the-worst-user-interface-disasters/</a:t>
            </a:r>
            <a:endParaRPr lang="en-US" dirty="0"/>
          </a:p>
          <a:p>
            <a:endParaRPr lang="en-US" dirty="0"/>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8722" name="Rectangle 2"/>
          <p:cNvSpPr>
            <a:spLocks noGrp="1"/>
          </p:cNvSpPr>
          <p:nvPr>
            <p:ph type="title" idx="4294967295"/>
          </p:nvPr>
        </p:nvSpPr>
        <p:spPr>
          <a:xfrm>
            <a:off x="64928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sz="3600" dirty="0" smtClean="0"/>
              <a:t>The Sarasota Ballot </a:t>
            </a:r>
          </a:p>
        </p:txBody>
      </p:sp>
      <p:pic>
        <p:nvPicPr>
          <p:cNvPr id="1587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855"/>
            <a:ext cx="9144000" cy="719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47173827"/>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7714" name="Rectangle 2"/>
          <p:cNvSpPr>
            <a:spLocks noGrp="1"/>
          </p:cNvSpPr>
          <p:nvPr>
            <p:ph type="title"/>
          </p:nvPr>
        </p:nvSpPr>
        <p:spPr/>
        <p:txBody>
          <a:bodyPr/>
          <a:lstStyle/>
          <a:p>
            <a:r>
              <a:rPr lang="en-US" dirty="0" smtClean="0"/>
              <a:t>Results of Using HE</a:t>
            </a:r>
          </a:p>
        </p:txBody>
      </p:sp>
      <p:sp>
        <p:nvSpPr>
          <p:cNvPr id="627716" name="Rectangle 4"/>
          <p:cNvSpPr>
            <a:spLocks noGrp="1"/>
          </p:cNvSpPr>
          <p:nvPr>
            <p:ph type="body" idx="1"/>
          </p:nvPr>
        </p:nvSpPr>
        <p:spPr>
          <a:xfrm>
            <a:off x="457200" y="1557338"/>
            <a:ext cx="8686800" cy="4919662"/>
          </a:xfrm>
        </p:spPr>
        <p:txBody>
          <a:bodyPr/>
          <a:lstStyle/>
          <a:p>
            <a:pPr>
              <a:lnSpc>
                <a:spcPct val="90000"/>
              </a:lnSpc>
            </a:pPr>
            <a:r>
              <a:rPr lang="en-US" sz="2600" dirty="0" smtClean="0"/>
              <a:t>Discount: benefit-cost ratio of 48 [Nielsen94]</a:t>
            </a:r>
          </a:p>
          <a:p>
            <a:pPr lvl="1">
              <a:lnSpc>
                <a:spcPct val="90000"/>
              </a:lnSpc>
            </a:pPr>
            <a:r>
              <a:rPr lang="en-US" sz="2200" dirty="0" smtClean="0"/>
              <a:t>cost was $10,500 for benefit of $500,000</a:t>
            </a:r>
          </a:p>
          <a:p>
            <a:pPr lvl="1">
              <a:lnSpc>
                <a:spcPct val="90000"/>
              </a:lnSpc>
            </a:pPr>
            <a:r>
              <a:rPr lang="en-US" sz="2200" dirty="0" smtClean="0"/>
              <a:t>value of each problem ~15K (Nielsen &amp; </a:t>
            </a:r>
            <a:r>
              <a:rPr lang="en-US" sz="2200" dirty="0" err="1" smtClean="0"/>
              <a:t>Landauer</a:t>
            </a:r>
            <a:r>
              <a:rPr lang="en-US" sz="2200" dirty="0" smtClean="0"/>
              <a:t>)</a:t>
            </a:r>
          </a:p>
          <a:p>
            <a:pPr lvl="1">
              <a:lnSpc>
                <a:spcPct val="90000"/>
              </a:lnSpc>
            </a:pPr>
            <a:r>
              <a:rPr lang="en-US" sz="2200" dirty="0" smtClean="0"/>
              <a:t>how might we calculate this value?</a:t>
            </a:r>
          </a:p>
          <a:p>
            <a:pPr lvl="2">
              <a:lnSpc>
                <a:spcPct val="90000"/>
              </a:lnSpc>
            </a:pPr>
            <a:r>
              <a:rPr lang="en-US" sz="2100" smtClean="0"/>
              <a:t>in-house </a:t>
            </a:r>
            <a:r>
              <a:rPr lang="en-US" sz="2100" smtClean="0">
                <a:latin typeface="Symbol" pitchFamily="18" charset="2"/>
              </a:rPr>
              <a:t>-</a:t>
            </a:r>
            <a:r>
              <a:rPr lang="en-US" sz="2100" smtClean="0"/>
              <a:t>productivity</a:t>
            </a:r>
            <a:r>
              <a:rPr lang="en-US" sz="2100" dirty="0" smtClean="0"/>
              <a:t>;  open </a:t>
            </a:r>
            <a:r>
              <a:rPr lang="en-US" sz="2100" smtClean="0"/>
              <a:t>market </a:t>
            </a:r>
            <a:r>
              <a:rPr lang="en-US" sz="2100" smtClean="0">
                <a:latin typeface="Symbol" pitchFamily="18" charset="2"/>
              </a:rPr>
              <a:t>-</a:t>
            </a:r>
            <a:r>
              <a:rPr lang="en-US" sz="2100" smtClean="0"/>
              <a:t>sales</a:t>
            </a:r>
            <a:endParaRPr lang="en-US" sz="2100" dirty="0" smtClean="0"/>
          </a:p>
          <a:p>
            <a:pPr>
              <a:lnSpc>
                <a:spcPct val="90000"/>
              </a:lnSpc>
            </a:pPr>
            <a:r>
              <a:rPr lang="en-US" sz="2600" dirty="0" smtClean="0"/>
              <a:t>Correlation between severity &amp; finding w/ HE</a:t>
            </a:r>
          </a:p>
          <a:p>
            <a:pPr>
              <a:lnSpc>
                <a:spcPct val="90000"/>
              </a:lnSpc>
            </a:pPr>
            <a:r>
              <a:rPr lang="en-US" sz="2600" dirty="0" smtClean="0"/>
              <a:t>Single evaluator achieves poor results</a:t>
            </a:r>
          </a:p>
          <a:p>
            <a:pPr lvl="1">
              <a:lnSpc>
                <a:spcPct val="90000"/>
              </a:lnSpc>
            </a:pPr>
            <a:r>
              <a:rPr lang="en-US" sz="2200" dirty="0" smtClean="0"/>
              <a:t>only finds 35% of usability problems</a:t>
            </a:r>
          </a:p>
          <a:p>
            <a:pPr lvl="1">
              <a:lnSpc>
                <a:spcPct val="90000"/>
              </a:lnSpc>
            </a:pPr>
            <a:r>
              <a:rPr lang="en-US" sz="2200" dirty="0" smtClean="0"/>
              <a:t>5 evaluators find ~ 75% of usability problems</a:t>
            </a:r>
          </a:p>
          <a:p>
            <a:pPr lvl="1">
              <a:lnSpc>
                <a:spcPct val="90000"/>
              </a:lnSpc>
            </a:pPr>
            <a:r>
              <a:rPr lang="en-US" sz="2200" dirty="0" smtClean="0"/>
              <a:t>why not more evaluators? 10? 20?</a:t>
            </a:r>
          </a:p>
          <a:p>
            <a:pPr lvl="2">
              <a:lnSpc>
                <a:spcPct val="90000"/>
              </a:lnSpc>
            </a:pPr>
            <a:r>
              <a:rPr lang="en-US" sz="2100" dirty="0" smtClean="0"/>
              <a:t>adding evaluators costs more &amp; won’t find more </a:t>
            </a:r>
            <a:r>
              <a:rPr lang="en-US" sz="2100" dirty="0" err="1" smtClean="0"/>
              <a:t>probs</a:t>
            </a:r>
            <a:endParaRPr lang="en-US" sz="2100" dirty="0" smtClean="0"/>
          </a:p>
        </p:txBody>
      </p:sp>
    </p:spTree>
    <p:extLst>
      <p:ext uri="{BB962C8B-B14F-4D97-AF65-F5344CB8AC3E}">
        <p14:creationId xmlns:p14="http://schemas.microsoft.com/office/powerpoint/2010/main" val="3444814069"/>
      </p:ext>
    </p:extLst>
  </p:cSld>
  <p:clrMapOvr>
    <a:masterClrMapping/>
  </p:clrMapOvr>
  <p:transition>
    <p:dissolve/>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15426" name="Rectangle 2"/>
          <p:cNvSpPr>
            <a:spLocks noGrp="1"/>
          </p:cNvSpPr>
          <p:nvPr>
            <p:ph type="title"/>
          </p:nvPr>
        </p:nvSpPr>
        <p:spPr/>
        <p:txBody>
          <a:bodyPr/>
          <a:lstStyle/>
          <a:p>
            <a:r>
              <a:rPr lang="en-US" dirty="0" smtClean="0"/>
              <a:t>How to Perform Heuristic Evaluation</a:t>
            </a:r>
          </a:p>
        </p:txBody>
      </p:sp>
      <p:sp>
        <p:nvSpPr>
          <p:cNvPr id="615427" name="Rectangle 3"/>
          <p:cNvSpPr>
            <a:spLocks noGrp="1"/>
          </p:cNvSpPr>
          <p:nvPr>
            <p:ph type="body" idx="1"/>
          </p:nvPr>
        </p:nvSpPr>
        <p:spPr>
          <a:xfrm>
            <a:off x="457200" y="1557338"/>
            <a:ext cx="8458200" cy="4995862"/>
          </a:xfrm>
        </p:spPr>
        <p:txBody>
          <a:bodyPr/>
          <a:lstStyle/>
          <a:p>
            <a:r>
              <a:rPr lang="en-US" sz="2600" dirty="0" smtClean="0"/>
              <a:t>Why separate listings for each violation?</a:t>
            </a:r>
          </a:p>
          <a:p>
            <a:pPr lvl="1"/>
            <a:r>
              <a:rPr lang="en-US" sz="2200" dirty="0" smtClean="0"/>
              <a:t>risk of repeating problematic aspect</a:t>
            </a:r>
          </a:p>
          <a:p>
            <a:pPr lvl="1"/>
            <a:r>
              <a:rPr lang="en-US" sz="2200" dirty="0" smtClean="0"/>
              <a:t>may not be possible to fix all problems</a:t>
            </a:r>
          </a:p>
          <a:p>
            <a:r>
              <a:rPr lang="en-US" sz="2600" dirty="0" smtClean="0"/>
              <a:t>Where problems may be found</a:t>
            </a:r>
          </a:p>
          <a:p>
            <a:pPr lvl="1"/>
            <a:r>
              <a:rPr lang="en-US" sz="2200" dirty="0" smtClean="0"/>
              <a:t>single location in UI</a:t>
            </a:r>
          </a:p>
          <a:p>
            <a:pPr lvl="1"/>
            <a:r>
              <a:rPr lang="en-US" sz="2200" dirty="0" smtClean="0"/>
              <a:t>two or more locations that need to be compared</a:t>
            </a:r>
          </a:p>
          <a:p>
            <a:pPr lvl="1"/>
            <a:r>
              <a:rPr lang="en-US" sz="2200" dirty="0" smtClean="0"/>
              <a:t>problem with overall structure of UI</a:t>
            </a:r>
          </a:p>
          <a:p>
            <a:pPr lvl="1"/>
            <a:r>
              <a:rPr lang="en-US" sz="2200" dirty="0" smtClean="0"/>
              <a:t>something that is missing</a:t>
            </a:r>
          </a:p>
          <a:p>
            <a:pPr lvl="2"/>
            <a:r>
              <a:rPr lang="en-US" sz="2000" dirty="0" smtClean="0"/>
              <a:t>hard w/ paper prototypes so work extra hard on those</a:t>
            </a:r>
          </a:p>
          <a:p>
            <a:pPr lvl="2"/>
            <a:r>
              <a:rPr lang="en-US" sz="2000" dirty="0" smtClean="0"/>
              <a:t>note: sometimes features are implied by design docs </a:t>
            </a:r>
            <a:br>
              <a:rPr lang="en-US" sz="2000" dirty="0" smtClean="0"/>
            </a:br>
            <a:r>
              <a:rPr lang="en-US" sz="2000" dirty="0" smtClean="0"/>
              <a:t>and just haven’t been “implemented” – relax on those</a:t>
            </a:r>
          </a:p>
        </p:txBody>
      </p:sp>
    </p:spTree>
    <p:extLst>
      <p:ext uri="{BB962C8B-B14F-4D97-AF65-F5344CB8AC3E}">
        <p14:creationId xmlns:p14="http://schemas.microsoft.com/office/powerpoint/2010/main" val="110412440"/>
      </p:ext>
    </p:extLst>
  </p:cSld>
  <p:clrMapOvr>
    <a:masterClrMapping/>
  </p:clrMapOvr>
  <p:transition>
    <p:dissolve/>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Warnings</a:t>
            </a:r>
            <a:endParaRPr lang="en-US" dirty="0"/>
          </a:p>
        </p:txBody>
      </p:sp>
      <p:sp>
        <p:nvSpPr>
          <p:cNvPr id="3" name="Content Placeholder 2"/>
          <p:cNvSpPr>
            <a:spLocks noGrp="1"/>
          </p:cNvSpPr>
          <p:nvPr>
            <p:ph idx="1"/>
          </p:nvPr>
        </p:nvSpPr>
        <p:spPr/>
        <p:txBody>
          <a:bodyPr/>
          <a:lstStyle/>
          <a:p>
            <a:r>
              <a:rPr lang="en-US" dirty="0" smtClean="0">
                <a:latin typeface="+mj-lt"/>
              </a:rPr>
              <a:t>C-HIP Model</a:t>
            </a:r>
          </a:p>
          <a:p>
            <a:pPr lvl="1"/>
            <a:r>
              <a:rPr lang="en-US" dirty="0">
                <a:latin typeface="+mj-lt"/>
                <a:cs typeface="Verdana" pitchFamily="34" charset="0"/>
              </a:rPr>
              <a:t>See the warning?</a:t>
            </a:r>
          </a:p>
          <a:p>
            <a:pPr lvl="1"/>
            <a:r>
              <a:rPr lang="en-US" dirty="0">
                <a:latin typeface="+mj-lt"/>
                <a:cs typeface="Verdana" pitchFamily="34" charset="0"/>
              </a:rPr>
              <a:t>Understand it?</a:t>
            </a:r>
          </a:p>
          <a:p>
            <a:pPr lvl="1"/>
            <a:r>
              <a:rPr lang="en-US" dirty="0">
                <a:latin typeface="+mj-lt"/>
                <a:cs typeface="Verdana" pitchFamily="34" charset="0"/>
              </a:rPr>
              <a:t>Believe it?</a:t>
            </a:r>
          </a:p>
          <a:p>
            <a:pPr lvl="1"/>
            <a:r>
              <a:rPr lang="en-US" dirty="0">
                <a:latin typeface="+mj-lt"/>
                <a:cs typeface="Verdana" pitchFamily="34" charset="0"/>
              </a:rPr>
              <a:t>Motivated?</a:t>
            </a:r>
          </a:p>
          <a:p>
            <a:pPr lvl="1"/>
            <a:r>
              <a:rPr lang="en-US" dirty="0">
                <a:latin typeface="+mj-lt"/>
                <a:cs typeface="Verdana" pitchFamily="34" charset="0"/>
              </a:rPr>
              <a:t>Can and will act</a:t>
            </a:r>
            <a:r>
              <a:rPr lang="en-US" dirty="0" smtClean="0">
                <a:latin typeface="+mj-lt"/>
                <a:cs typeface="Verdana" pitchFamily="34" charset="0"/>
              </a:rPr>
              <a:t>?</a:t>
            </a:r>
          </a:p>
          <a:p>
            <a:pPr lvl="1"/>
            <a:endParaRPr lang="en-US" dirty="0">
              <a:latin typeface="+mj-lt"/>
              <a:cs typeface="Verdana" pitchFamily="34" charset="0"/>
            </a:endParaRPr>
          </a:p>
          <a:p>
            <a:r>
              <a:rPr lang="en-US" dirty="0" smtClean="0">
                <a:latin typeface="+mj-lt"/>
                <a:cs typeface="Verdana" pitchFamily="34" charset="0"/>
              </a:rPr>
              <a:t>Will talk more about</a:t>
            </a:r>
            <a:br>
              <a:rPr lang="en-US" dirty="0" smtClean="0">
                <a:latin typeface="+mj-lt"/>
                <a:cs typeface="Verdana" pitchFamily="34" charset="0"/>
              </a:rPr>
            </a:br>
            <a:r>
              <a:rPr lang="en-US" dirty="0" smtClean="0">
                <a:latin typeface="+mj-lt"/>
                <a:cs typeface="Verdana" pitchFamily="34" charset="0"/>
              </a:rPr>
              <a:t>this end of semester</a:t>
            </a:r>
            <a:endParaRPr lang="en-US" dirty="0">
              <a:latin typeface="+mj-lt"/>
              <a:cs typeface="Verdana" pitchFamily="34" charset="0"/>
            </a:endParaRPr>
          </a:p>
          <a:p>
            <a:endParaRPr lang="en-US" dirty="0">
              <a:latin typeface="+mj-lt"/>
            </a:endParaRPr>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900113"/>
            <a:ext cx="4683125" cy="5948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165414690"/>
      </p:ext>
    </p:extLst>
  </p:cSld>
  <p:clrMapOvr>
    <a:masterClrMapping/>
  </p:clrMapOvr>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Rectangle 2"/>
          <p:cNvSpPr>
            <a:spLocks noGrp="1" noChangeArrowheads="1"/>
          </p:cNvSpPr>
          <p:nvPr>
            <p:ph type="title"/>
          </p:nvPr>
        </p:nvSpPr>
        <p:spPr/>
        <p:txBody>
          <a:bodyPr/>
          <a:lstStyle/>
          <a:p>
            <a:r>
              <a:rPr lang="en-US" smtClean="0">
                <a:latin typeface="Verdana" pitchFamily="34" charset="0"/>
                <a:cs typeface="Verdana" pitchFamily="34" charset="0"/>
              </a:rPr>
              <a:t>Screenshots</a:t>
            </a:r>
          </a:p>
        </p:txBody>
      </p:sp>
      <p:pic>
        <p:nvPicPr>
          <p:cNvPr id="32771" name="Picture 3" descr="ie-war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626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4644"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7 – Passive Warning</a:t>
            </a:r>
          </a:p>
          <a:p>
            <a:pPr algn="ctr"/>
            <a:endParaRPr lang="en-US" sz="1200" b="1">
              <a:solidFill>
                <a:srgbClr val="445984"/>
              </a:solidFill>
            </a:endParaRPr>
          </a:p>
        </p:txBody>
      </p:sp>
    </p:spTree>
    <p:extLst>
      <p:ext uri="{BB962C8B-B14F-4D97-AF65-F5344CB8AC3E}">
        <p14:creationId xmlns:p14="http://schemas.microsoft.com/office/powerpoint/2010/main" val="2371019196"/>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44644"/>
                                        </p:tgtEl>
                                        <p:attrNameLst>
                                          <p:attrName>style.visibility</p:attrName>
                                        </p:attrNameLst>
                                      </p:cBhvr>
                                      <p:to>
                                        <p:strVal val="visible"/>
                                      </p:to>
                                    </p:set>
                                    <p:anim calcmode="lin" valueType="num">
                                      <p:cBhvr>
                                        <p:cTn id="7" dur="500" fill="hold"/>
                                        <p:tgtEl>
                                          <p:spTgt spid="2544644"/>
                                        </p:tgtEl>
                                        <p:attrNameLst>
                                          <p:attrName>ppt_w</p:attrName>
                                        </p:attrNameLst>
                                      </p:cBhvr>
                                      <p:tavLst>
                                        <p:tav tm="0">
                                          <p:val>
                                            <p:strVal val="#ppt_w*0.70"/>
                                          </p:val>
                                        </p:tav>
                                        <p:tav tm="100000">
                                          <p:val>
                                            <p:strVal val="#ppt_w"/>
                                          </p:val>
                                        </p:tav>
                                      </p:tavLst>
                                    </p:anim>
                                    <p:anim calcmode="lin" valueType="num">
                                      <p:cBhvr>
                                        <p:cTn id="8" dur="500" fill="hold"/>
                                        <p:tgtEl>
                                          <p:spTgt spid="2544644"/>
                                        </p:tgtEl>
                                        <p:attrNameLst>
                                          <p:attrName>ppt_h</p:attrName>
                                        </p:attrNameLst>
                                      </p:cBhvr>
                                      <p:tavLst>
                                        <p:tav tm="0">
                                          <p:val>
                                            <p:strVal val="#ppt_h"/>
                                          </p:val>
                                        </p:tav>
                                        <p:tav tm="100000">
                                          <p:val>
                                            <p:strVal val="#ppt_h"/>
                                          </p:val>
                                        </p:tav>
                                      </p:tavLst>
                                    </p:anim>
                                    <p:animEffect transition="in" filter="fade">
                                      <p:cBhvr>
                                        <p:cTn id="9" dur="500"/>
                                        <p:tgtEl>
                                          <p:spTgt spid="25446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464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794" name="Rectangle 2"/>
          <p:cNvSpPr>
            <a:spLocks noGrp="1" noChangeArrowheads="1"/>
          </p:cNvSpPr>
          <p:nvPr>
            <p:ph type="title"/>
          </p:nvPr>
        </p:nvSpPr>
        <p:spPr/>
        <p:txBody>
          <a:bodyPr/>
          <a:lstStyle/>
          <a:p>
            <a:r>
              <a:rPr lang="en-US" smtClean="0">
                <a:latin typeface="Verdana" pitchFamily="34" charset="0"/>
                <a:cs typeface="Verdana" pitchFamily="34" charset="0"/>
              </a:rPr>
              <a:t>Screenshots</a:t>
            </a:r>
          </a:p>
        </p:txBody>
      </p:sp>
      <p:pic>
        <p:nvPicPr>
          <p:cNvPr id="33795" name="Picture 3" descr="IE-block"/>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6692"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Internet Explorer 7 – Active Block</a:t>
            </a:r>
          </a:p>
          <a:p>
            <a:pPr algn="ctr"/>
            <a:endParaRPr lang="en-US" sz="1200" b="1">
              <a:solidFill>
                <a:srgbClr val="445984"/>
              </a:solidFill>
            </a:endParaRPr>
          </a:p>
        </p:txBody>
      </p:sp>
    </p:spTree>
    <p:extLst>
      <p:ext uri="{BB962C8B-B14F-4D97-AF65-F5344CB8AC3E}">
        <p14:creationId xmlns:p14="http://schemas.microsoft.com/office/powerpoint/2010/main" val="18466183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46692"/>
                                        </p:tgtEl>
                                        <p:attrNameLst>
                                          <p:attrName>style.visibility</p:attrName>
                                        </p:attrNameLst>
                                      </p:cBhvr>
                                      <p:to>
                                        <p:strVal val="visible"/>
                                      </p:to>
                                    </p:set>
                                    <p:anim calcmode="lin" valueType="num">
                                      <p:cBhvr>
                                        <p:cTn id="7" dur="500" fill="hold"/>
                                        <p:tgtEl>
                                          <p:spTgt spid="2546692"/>
                                        </p:tgtEl>
                                        <p:attrNameLst>
                                          <p:attrName>ppt_w</p:attrName>
                                        </p:attrNameLst>
                                      </p:cBhvr>
                                      <p:tavLst>
                                        <p:tav tm="0">
                                          <p:val>
                                            <p:strVal val="#ppt_w*0.70"/>
                                          </p:val>
                                        </p:tav>
                                        <p:tav tm="100000">
                                          <p:val>
                                            <p:strVal val="#ppt_w"/>
                                          </p:val>
                                        </p:tav>
                                      </p:tavLst>
                                    </p:anim>
                                    <p:anim calcmode="lin" valueType="num">
                                      <p:cBhvr>
                                        <p:cTn id="8" dur="500" fill="hold"/>
                                        <p:tgtEl>
                                          <p:spTgt spid="2546692"/>
                                        </p:tgtEl>
                                        <p:attrNameLst>
                                          <p:attrName>ppt_h</p:attrName>
                                        </p:attrNameLst>
                                      </p:cBhvr>
                                      <p:tavLst>
                                        <p:tav tm="0">
                                          <p:val>
                                            <p:strVal val="#ppt_h"/>
                                          </p:val>
                                        </p:tav>
                                        <p:tav tm="100000">
                                          <p:val>
                                            <p:strVal val="#ppt_h"/>
                                          </p:val>
                                        </p:tav>
                                      </p:tavLst>
                                    </p:anim>
                                    <p:animEffect transition="in" filter="fade">
                                      <p:cBhvr>
                                        <p:cTn id="9" dur="500"/>
                                        <p:tgtEl>
                                          <p:spTgt spid="254669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6692"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Rectangle 2"/>
          <p:cNvSpPr>
            <a:spLocks noGrp="1" noChangeArrowheads="1"/>
          </p:cNvSpPr>
          <p:nvPr>
            <p:ph type="title"/>
          </p:nvPr>
        </p:nvSpPr>
        <p:spPr/>
        <p:txBody>
          <a:bodyPr/>
          <a:lstStyle/>
          <a:p>
            <a:r>
              <a:rPr lang="en-US" smtClean="0">
                <a:latin typeface="Verdana" pitchFamily="34" charset="0"/>
                <a:cs typeface="Verdana" pitchFamily="34" charset="0"/>
              </a:rPr>
              <a:t>Screenshots</a:t>
            </a:r>
          </a:p>
        </p:txBody>
      </p:sp>
      <p:pic>
        <p:nvPicPr>
          <p:cNvPr id="34819" name="Picture 3" descr="firefox-warn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5170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548740" name="Rectangle 4"/>
          <p:cNvSpPr>
            <a:spLocks noChangeArrowheads="1"/>
          </p:cNvSpPr>
          <p:nvPr/>
        </p:nvSpPr>
        <p:spPr bwMode="auto">
          <a:xfrm>
            <a:off x="609600" y="5811838"/>
            <a:ext cx="7696200" cy="893762"/>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endParaRPr lang="en-US" sz="1200" b="1">
              <a:solidFill>
                <a:srgbClr val="445984"/>
              </a:solidFill>
            </a:endParaRPr>
          </a:p>
          <a:p>
            <a:pPr algn="ctr"/>
            <a:r>
              <a:rPr lang="en-US" sz="2800" b="1">
                <a:solidFill>
                  <a:srgbClr val="445984"/>
                </a:solidFill>
              </a:rPr>
              <a:t>Mozilla Firefox – Active Block</a:t>
            </a:r>
          </a:p>
          <a:p>
            <a:pPr algn="ctr"/>
            <a:endParaRPr lang="en-US" sz="1200" b="1">
              <a:solidFill>
                <a:srgbClr val="445984"/>
              </a:solidFill>
            </a:endParaRPr>
          </a:p>
        </p:txBody>
      </p:sp>
    </p:spTree>
    <p:extLst>
      <p:ext uri="{BB962C8B-B14F-4D97-AF65-F5344CB8AC3E}">
        <p14:creationId xmlns:p14="http://schemas.microsoft.com/office/powerpoint/2010/main" val="1186660570"/>
      </p:ext>
    </p:extLst>
  </p:cSld>
  <p:clrMapOvr>
    <a:masterClrMapping/>
  </p:clrMapOvr>
  <p:transition>
    <p:fad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55" presetClass="entr" presetSubtype="0" fill="hold" grpId="0" nodeType="withEffect">
                                  <p:stCondLst>
                                    <p:cond delay="0"/>
                                  </p:stCondLst>
                                  <p:childTnLst>
                                    <p:set>
                                      <p:cBhvr>
                                        <p:cTn id="6" dur="1" fill="hold">
                                          <p:stCondLst>
                                            <p:cond delay="0"/>
                                          </p:stCondLst>
                                        </p:cTn>
                                        <p:tgtEl>
                                          <p:spTgt spid="2548740"/>
                                        </p:tgtEl>
                                        <p:attrNameLst>
                                          <p:attrName>style.visibility</p:attrName>
                                        </p:attrNameLst>
                                      </p:cBhvr>
                                      <p:to>
                                        <p:strVal val="visible"/>
                                      </p:to>
                                    </p:set>
                                    <p:anim calcmode="lin" valueType="num">
                                      <p:cBhvr>
                                        <p:cTn id="7" dur="500" fill="hold"/>
                                        <p:tgtEl>
                                          <p:spTgt spid="2548740"/>
                                        </p:tgtEl>
                                        <p:attrNameLst>
                                          <p:attrName>ppt_w</p:attrName>
                                        </p:attrNameLst>
                                      </p:cBhvr>
                                      <p:tavLst>
                                        <p:tav tm="0">
                                          <p:val>
                                            <p:strVal val="#ppt_w*0.70"/>
                                          </p:val>
                                        </p:tav>
                                        <p:tav tm="100000">
                                          <p:val>
                                            <p:strVal val="#ppt_w"/>
                                          </p:val>
                                        </p:tav>
                                      </p:tavLst>
                                    </p:anim>
                                    <p:anim calcmode="lin" valueType="num">
                                      <p:cBhvr>
                                        <p:cTn id="8" dur="500" fill="hold"/>
                                        <p:tgtEl>
                                          <p:spTgt spid="2548740"/>
                                        </p:tgtEl>
                                        <p:attrNameLst>
                                          <p:attrName>ppt_h</p:attrName>
                                        </p:attrNameLst>
                                      </p:cBhvr>
                                      <p:tavLst>
                                        <p:tav tm="0">
                                          <p:val>
                                            <p:strVal val="#ppt_h"/>
                                          </p:val>
                                        </p:tav>
                                        <p:tav tm="100000">
                                          <p:val>
                                            <p:strVal val="#ppt_h"/>
                                          </p:val>
                                        </p:tav>
                                      </p:tavLst>
                                    </p:anim>
                                    <p:animEffect transition="in" filter="fade">
                                      <p:cBhvr>
                                        <p:cTn id="9" dur="500"/>
                                        <p:tgtEl>
                                          <p:spTgt spid="254874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548740"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0770" name="Rectangle 2"/>
          <p:cNvSpPr>
            <a:spLocks noGrp="1"/>
          </p:cNvSpPr>
          <p:nvPr>
            <p:ph type="title" idx="4294967295"/>
          </p:nvPr>
        </p:nvSpPr>
        <p:spPr>
          <a:xfrm>
            <a:off x="64928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sz="3600" dirty="0" smtClean="0"/>
              <a:t>The Sarasota Ballot </a:t>
            </a:r>
          </a:p>
        </p:txBody>
      </p:sp>
      <p:pic>
        <p:nvPicPr>
          <p:cNvPr id="16077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9191876"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1670932"/>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2818" name="Rectangle 2"/>
          <p:cNvSpPr>
            <a:spLocks noGrp="1"/>
          </p:cNvSpPr>
          <p:nvPr>
            <p:ph type="title" idx="4294967295"/>
          </p:nvPr>
        </p:nvSpPr>
        <p:spPr>
          <a:xfrm>
            <a:off x="64928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sz="3600" dirty="0" smtClean="0"/>
              <a:t>The Sarasota Ballot </a:t>
            </a:r>
          </a:p>
        </p:txBody>
      </p:sp>
      <p:pic>
        <p:nvPicPr>
          <p:cNvPr id="16281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6675"/>
            <a:ext cx="9144000" cy="6924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26564891"/>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4866" name="Rectangle 2"/>
          <p:cNvSpPr>
            <a:spLocks noGrp="1"/>
          </p:cNvSpPr>
          <p:nvPr>
            <p:ph type="title" idx="4294967295"/>
          </p:nvPr>
        </p:nvSpPr>
        <p:spPr>
          <a:xfrm>
            <a:off x="609600" y="274638"/>
            <a:ext cx="8077200" cy="868362"/>
          </a:xfrm>
        </p:spPr>
        <p:txBody>
          <a:bodyPr/>
          <a:lstStyle/>
          <a:p>
            <a:r>
              <a:rPr lang="en-US" dirty="0" smtClean="0">
                <a:latin typeface="+mj-lt"/>
              </a:rPr>
              <a:t>Results of </a:t>
            </a:r>
            <a:r>
              <a:rPr lang="en-US" dirty="0" err="1" smtClean="0">
                <a:latin typeface="+mj-lt"/>
              </a:rPr>
              <a:t>Undervote</a:t>
            </a:r>
            <a:r>
              <a:rPr lang="en-US" dirty="0" smtClean="0">
                <a:latin typeface="+mj-lt"/>
              </a:rPr>
              <a:t> per Screen</a:t>
            </a:r>
          </a:p>
        </p:txBody>
      </p:sp>
      <p:sp>
        <p:nvSpPr>
          <p:cNvPr id="164867" name="Rectangle 3"/>
          <p:cNvSpPr>
            <a:spLocks noGrp="1"/>
          </p:cNvSpPr>
          <p:nvPr>
            <p:ph type="body" idx="4294967295"/>
          </p:nvPr>
        </p:nvSpPr>
        <p:spPr>
          <a:xfrm>
            <a:off x="609600" y="1143000"/>
            <a:ext cx="8077200" cy="4983163"/>
          </a:xfrm>
        </p:spPr>
        <p:txBody>
          <a:bodyPr/>
          <a:lstStyle/>
          <a:p>
            <a:endParaRPr lang="en-US" sz="3000" dirty="0" smtClean="0">
              <a:latin typeface="+mj-lt"/>
            </a:endParaRPr>
          </a:p>
        </p:txBody>
      </p:sp>
    </p:spTree>
    <p:extLst>
      <p:ext uri="{BB962C8B-B14F-4D97-AF65-F5344CB8AC3E}">
        <p14:creationId xmlns:p14="http://schemas.microsoft.com/office/powerpoint/2010/main" val="30957292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5890" name="Rectangle 2"/>
          <p:cNvSpPr>
            <a:spLocks noGrp="1"/>
          </p:cNvSpPr>
          <p:nvPr>
            <p:ph type="title" idx="4294967295"/>
          </p:nvPr>
        </p:nvSpPr>
        <p:spPr>
          <a:xfrm>
            <a:off x="64928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sz="3600" dirty="0" smtClean="0"/>
              <a:t>The Sarasota Ballot </a:t>
            </a:r>
          </a:p>
        </p:txBody>
      </p:sp>
      <p:pic>
        <p:nvPicPr>
          <p:cNvPr id="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8855"/>
            <a:ext cx="9144000" cy="7196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5892" name="Text Box 4"/>
          <p:cNvSpPr txBox="1">
            <a:spLocks noChangeArrowheads="1"/>
          </p:cNvSpPr>
          <p:nvPr/>
        </p:nvSpPr>
        <p:spPr bwMode="auto">
          <a:xfrm>
            <a:off x="2801938" y="3387725"/>
            <a:ext cx="3784600" cy="588963"/>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b="1" dirty="0">
                <a:solidFill>
                  <a:srgbClr val="FF3300"/>
                </a:solidFill>
                <a:ea typeface="ＭＳ Ｐゴシック" pitchFamily="34" charset="-128"/>
              </a:rPr>
              <a:t>UNDERVOTE 1.1%</a:t>
            </a:r>
          </a:p>
        </p:txBody>
      </p:sp>
    </p:spTree>
    <p:extLst>
      <p:ext uri="{BB962C8B-B14F-4D97-AF65-F5344CB8AC3E}">
        <p14:creationId xmlns:p14="http://schemas.microsoft.com/office/powerpoint/2010/main" val="372973417"/>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589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5892"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7938" name="Rectangle 2"/>
          <p:cNvSpPr>
            <a:spLocks noGrp="1"/>
          </p:cNvSpPr>
          <p:nvPr>
            <p:ph type="title" idx="4294967295"/>
          </p:nvPr>
        </p:nvSpPr>
        <p:spPr>
          <a:xfrm>
            <a:off x="64928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dirty="0" smtClean="0">
                <a:latin typeface="+mj-lt"/>
              </a:rPr>
              <a:t>The Sarasota Ballot </a:t>
            </a:r>
          </a:p>
        </p:txBody>
      </p:sp>
      <p:pic>
        <p:nvPicPr>
          <p:cNvPr id="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5875"/>
            <a:ext cx="9191876" cy="6994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7940" name="Text Box 4"/>
          <p:cNvSpPr txBox="1">
            <a:spLocks noChangeArrowheads="1"/>
          </p:cNvSpPr>
          <p:nvPr/>
        </p:nvSpPr>
        <p:spPr bwMode="auto">
          <a:xfrm>
            <a:off x="2881313" y="848518"/>
            <a:ext cx="3671887" cy="588963"/>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b="1">
                <a:solidFill>
                  <a:srgbClr val="FF3300"/>
                </a:solidFill>
                <a:ea typeface="ＭＳ Ｐゴシック" pitchFamily="34" charset="-128"/>
              </a:rPr>
              <a:t>UNDERVOTE 15%</a:t>
            </a:r>
          </a:p>
        </p:txBody>
      </p:sp>
      <p:sp>
        <p:nvSpPr>
          <p:cNvPr id="167941" name="Text Box 5"/>
          <p:cNvSpPr txBox="1">
            <a:spLocks noChangeArrowheads="1"/>
          </p:cNvSpPr>
          <p:nvPr/>
        </p:nvSpPr>
        <p:spPr bwMode="auto">
          <a:xfrm>
            <a:off x="2716213" y="4330700"/>
            <a:ext cx="3784600" cy="588963"/>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3200" b="1">
                <a:solidFill>
                  <a:srgbClr val="FF3300"/>
                </a:solidFill>
                <a:ea typeface="ＭＳ Ｐゴシック" pitchFamily="34" charset="-128"/>
              </a:rPr>
              <a:t>UNDERVOTE 1.3%</a:t>
            </a:r>
          </a:p>
        </p:txBody>
      </p:sp>
    </p:spTree>
    <p:extLst>
      <p:ext uri="{BB962C8B-B14F-4D97-AF65-F5344CB8AC3E}">
        <p14:creationId xmlns:p14="http://schemas.microsoft.com/office/powerpoint/2010/main" val="211452383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7941"/>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16794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7940" grpId="0" animBg="1"/>
      <p:bldP spid="167941"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Whys and </a:t>
            </a:r>
            <a:r>
              <a:rPr lang="en-US" dirty="0" err="1" smtClean="0"/>
              <a:t>Hows</a:t>
            </a:r>
            <a:r>
              <a:rPr lang="en-US" dirty="0" smtClean="0"/>
              <a:t> of Prototyping</a:t>
            </a:r>
            <a:endParaRPr lang="en-US" dirty="0"/>
          </a:p>
        </p:txBody>
      </p:sp>
      <p:sp>
        <p:nvSpPr>
          <p:cNvPr id="3" name="Content Placeholder 2"/>
          <p:cNvSpPr>
            <a:spLocks noGrp="1"/>
          </p:cNvSpPr>
          <p:nvPr>
            <p:ph idx="1"/>
          </p:nvPr>
        </p:nvSpPr>
        <p:spPr/>
        <p:txBody>
          <a:bodyPr/>
          <a:lstStyle/>
          <a:p>
            <a:r>
              <a:rPr lang="en-US" dirty="0"/>
              <a:t>Low- vs Medium- vs High-Fidelity</a:t>
            </a:r>
          </a:p>
          <a:p>
            <a:r>
              <a:rPr lang="en-US" dirty="0"/>
              <a:t>Pros and Cons of Low-Fidelity Paper Prototyping</a:t>
            </a:r>
          </a:p>
          <a:p>
            <a:r>
              <a:rPr lang="en-US" dirty="0" smtClean="0"/>
              <a:t>Wizard </a:t>
            </a:r>
            <a:r>
              <a:rPr lang="en-US" dirty="0"/>
              <a:t>of </a:t>
            </a:r>
            <a:r>
              <a:rPr lang="en-US" dirty="0" smtClean="0"/>
              <a:t>Oz testing</a:t>
            </a:r>
            <a:endParaRPr lang="en-US" dirty="0"/>
          </a:p>
          <a:p>
            <a:r>
              <a:rPr lang="en-US" dirty="0"/>
              <a:t>Connecting UX with Lean Startup / Agile</a:t>
            </a:r>
          </a:p>
          <a:p>
            <a:r>
              <a:rPr lang="en-US" dirty="0"/>
              <a:t>Other kinds of prototyping</a:t>
            </a:r>
          </a:p>
          <a:p>
            <a:pPr lvl="1"/>
            <a:r>
              <a:rPr lang="en-US" dirty="0" err="1"/>
              <a:t>Bodystorming</a:t>
            </a:r>
            <a:endParaRPr lang="en-US" dirty="0"/>
          </a:p>
          <a:p>
            <a:pPr lvl="1"/>
            <a:r>
              <a:rPr lang="en-US" dirty="0"/>
              <a:t>Video prototypes</a:t>
            </a:r>
          </a:p>
          <a:p>
            <a:r>
              <a:rPr lang="en-US" dirty="0"/>
              <a:t>Running user </a:t>
            </a:r>
            <a:r>
              <a:rPr lang="en-US" dirty="0" smtClean="0"/>
              <a:t>studies</a:t>
            </a:r>
            <a:endParaRPr lang="en-US" dirty="0"/>
          </a:p>
        </p:txBody>
      </p:sp>
    </p:spTree>
    <p:extLst>
      <p:ext uri="{BB962C8B-B14F-4D97-AF65-F5344CB8AC3E}">
        <p14:creationId xmlns:p14="http://schemas.microsoft.com/office/powerpoint/2010/main" val="2323913564"/>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a:xfrm>
            <a:off x="609600" y="1028700"/>
            <a:ext cx="8077200" cy="5059363"/>
          </a:xfrm>
        </p:spPr>
        <p:txBody>
          <a:bodyPr/>
          <a:lstStyle/>
          <a:p>
            <a:r>
              <a:rPr lang="en-US" dirty="0" smtClean="0"/>
              <a:t>We’ve focused so far a lot on creative aspects </a:t>
            </a:r>
            <a:br>
              <a:rPr lang="en-US" dirty="0" smtClean="0"/>
            </a:br>
            <a:r>
              <a:rPr lang="en-US" dirty="0" smtClean="0"/>
              <a:t>of design and rapid prototyping</a:t>
            </a:r>
          </a:p>
          <a:p>
            <a:r>
              <a:rPr lang="en-US" dirty="0" smtClean="0"/>
              <a:t>Now, we’ll look at ways of designing and evaluating to minimize design bugs</a:t>
            </a:r>
            <a:endParaRPr lang="en-US" dirty="0"/>
          </a:p>
          <a:p>
            <a:pPr lvl="1"/>
            <a:r>
              <a:rPr lang="en-US" dirty="0" smtClean="0"/>
              <a:t>Types of errors</a:t>
            </a:r>
          </a:p>
          <a:p>
            <a:pPr lvl="1"/>
            <a:r>
              <a:rPr lang="en-US" dirty="0" smtClean="0"/>
              <a:t>Designing for errors</a:t>
            </a:r>
          </a:p>
          <a:p>
            <a:pPr lvl="1"/>
            <a:r>
              <a:rPr lang="en-US" dirty="0" smtClean="0"/>
              <a:t>Common Usability Bugs / Heuristic Evaluation</a:t>
            </a:r>
          </a:p>
          <a:p>
            <a:r>
              <a:rPr lang="en-US" dirty="0" smtClean="0"/>
              <a:t>Note 1: if you previously took UCRE, some overlap with </a:t>
            </a:r>
            <a:r>
              <a:rPr lang="en-US" dirty="0" err="1" smtClean="0"/>
              <a:t>HEval</a:t>
            </a:r>
            <a:r>
              <a:rPr lang="en-US" dirty="0" smtClean="0"/>
              <a:t> (now moved into PUI)</a:t>
            </a:r>
          </a:p>
          <a:p>
            <a:r>
              <a:rPr lang="en-US" dirty="0" smtClean="0"/>
              <a:t>Note 2: lots of design bugs out there, will only address a few common ones in class today</a:t>
            </a:r>
            <a:endParaRPr lang="en-US" dirty="0"/>
          </a:p>
        </p:txBody>
      </p:sp>
    </p:spTree>
    <p:extLst>
      <p:ext uri="{BB962C8B-B14F-4D97-AF65-F5344CB8AC3E}">
        <p14:creationId xmlns:p14="http://schemas.microsoft.com/office/powerpoint/2010/main" val="663686875"/>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Text Box 4"/>
          <p:cNvSpPr txBox="1">
            <a:spLocks noChangeArrowheads="1"/>
          </p:cNvSpPr>
          <p:nvPr/>
        </p:nvSpPr>
        <p:spPr bwMode="auto">
          <a:xfrm>
            <a:off x="1066800" y="5054025"/>
            <a:ext cx="3733800" cy="584775"/>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endParaRPr lang="en-US" sz="3200" b="1" dirty="0">
              <a:solidFill>
                <a:srgbClr val="FF3300"/>
              </a:solidFill>
              <a:ea typeface="ＭＳ Ｐゴシック" pitchFamily="34" charset="-128"/>
            </a:endParaRPr>
          </a:p>
        </p:txBody>
      </p:sp>
      <p:sp>
        <p:nvSpPr>
          <p:cNvPr id="6" name="Text Box 4"/>
          <p:cNvSpPr txBox="1">
            <a:spLocks noChangeArrowheads="1"/>
          </p:cNvSpPr>
          <p:nvPr/>
        </p:nvSpPr>
        <p:spPr bwMode="auto">
          <a:xfrm>
            <a:off x="1066800" y="3532852"/>
            <a:ext cx="3733800" cy="584775"/>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square">
            <a:spAutoFit/>
          </a:bodyPr>
          <a:lstStyle/>
          <a:p>
            <a:pPr algn="ctr" eaLnBrk="0" hangingPunct="0"/>
            <a:endParaRPr lang="en-US" sz="3200" b="1" dirty="0">
              <a:solidFill>
                <a:srgbClr val="FF3300"/>
              </a:solidFill>
              <a:ea typeface="ＭＳ Ｐゴシック" pitchFamily="34" charset="-128"/>
            </a:endParaRPr>
          </a:p>
        </p:txBody>
      </p:sp>
      <p:sp>
        <p:nvSpPr>
          <p:cNvPr id="2" name="Title 1"/>
          <p:cNvSpPr>
            <a:spLocks noGrp="1"/>
          </p:cNvSpPr>
          <p:nvPr>
            <p:ph type="title"/>
          </p:nvPr>
        </p:nvSpPr>
        <p:spPr/>
        <p:txBody>
          <a:bodyPr/>
          <a:lstStyle/>
          <a:p>
            <a:r>
              <a:rPr lang="en-US" dirty="0" smtClean="0"/>
              <a:t>Kinds of Errors</a:t>
            </a:r>
            <a:endParaRPr lang="en-US" dirty="0"/>
          </a:p>
        </p:txBody>
      </p:sp>
      <p:sp>
        <p:nvSpPr>
          <p:cNvPr id="3" name="Content Placeholder 2"/>
          <p:cNvSpPr>
            <a:spLocks noGrp="1"/>
          </p:cNvSpPr>
          <p:nvPr>
            <p:ph idx="1"/>
          </p:nvPr>
        </p:nvSpPr>
        <p:spPr/>
        <p:txBody>
          <a:bodyPr/>
          <a:lstStyle/>
          <a:p>
            <a:r>
              <a:rPr lang="en-US" dirty="0"/>
              <a:t>Slips </a:t>
            </a:r>
          </a:p>
          <a:p>
            <a:pPr lvl="1"/>
            <a:r>
              <a:rPr lang="en-US" dirty="0" smtClean="0"/>
              <a:t>Very common kind of error</a:t>
            </a:r>
          </a:p>
          <a:p>
            <a:pPr lvl="1"/>
            <a:r>
              <a:rPr lang="en-US" dirty="0" smtClean="0"/>
              <a:t>Typos, hitting </a:t>
            </a:r>
            <a:r>
              <a:rPr lang="en-US" dirty="0"/>
              <a:t>the wrong menu item</a:t>
            </a:r>
          </a:p>
          <a:p>
            <a:pPr lvl="1"/>
            <a:r>
              <a:rPr lang="en-US" dirty="0" smtClean="0"/>
              <a:t>Automatic behaviors</a:t>
            </a:r>
          </a:p>
          <a:p>
            <a:pPr lvl="1"/>
            <a:r>
              <a:rPr lang="en-US" dirty="0" smtClean="0"/>
              <a:t>Right goal, wrong action</a:t>
            </a:r>
          </a:p>
          <a:p>
            <a:r>
              <a:rPr lang="en-US" dirty="0" smtClean="0"/>
              <a:t>Mistakes</a:t>
            </a:r>
          </a:p>
          <a:p>
            <a:pPr lvl="1"/>
            <a:r>
              <a:rPr lang="en-US" dirty="0" smtClean="0"/>
              <a:t>Conscious deliberation</a:t>
            </a:r>
          </a:p>
          <a:p>
            <a:pPr lvl="1"/>
            <a:r>
              <a:rPr lang="en-US" dirty="0" smtClean="0"/>
              <a:t>Wrong goal</a:t>
            </a:r>
            <a:endParaRPr lang="en-US" dirty="0"/>
          </a:p>
        </p:txBody>
      </p:sp>
      <p:pic>
        <p:nvPicPr>
          <p:cNvPr id="8" name="Picture 6" descr="http://ecx.images-amazon.com/images/I/418eiOV-FS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4823" y="1783080"/>
            <a:ext cx="2662977" cy="40843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727657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6"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Slips</a:t>
            </a:r>
            <a:endParaRPr lang="en-US" dirty="0"/>
          </a:p>
        </p:txBody>
      </p:sp>
      <p:sp>
        <p:nvSpPr>
          <p:cNvPr id="3" name="Content Placeholder 2"/>
          <p:cNvSpPr>
            <a:spLocks noGrp="1"/>
          </p:cNvSpPr>
          <p:nvPr>
            <p:ph idx="1"/>
          </p:nvPr>
        </p:nvSpPr>
        <p:spPr>
          <a:xfrm>
            <a:off x="609600" y="1219200"/>
            <a:ext cx="8077200" cy="4525963"/>
          </a:xfrm>
        </p:spPr>
        <p:txBody>
          <a:bodyPr/>
          <a:lstStyle/>
          <a:p>
            <a:r>
              <a:rPr lang="en-US" dirty="0" smtClean="0"/>
              <a:t>Capture errors</a:t>
            </a:r>
          </a:p>
          <a:p>
            <a:pPr lvl="1"/>
            <a:r>
              <a:rPr lang="en-US" dirty="0" smtClean="0"/>
              <a:t>Frequently done activity takes over</a:t>
            </a:r>
          </a:p>
          <a:p>
            <a:r>
              <a:rPr lang="en-US" dirty="0" smtClean="0"/>
              <a:t>Description errors</a:t>
            </a:r>
          </a:p>
          <a:p>
            <a:pPr lvl="1"/>
            <a:r>
              <a:rPr lang="en-US" dirty="0" smtClean="0"/>
              <a:t>Ex. Flipping wrong switch</a:t>
            </a:r>
          </a:p>
          <a:p>
            <a:r>
              <a:rPr lang="en-US" dirty="0" smtClean="0"/>
              <a:t>Data-driven errors</a:t>
            </a:r>
          </a:p>
          <a:p>
            <a:pPr lvl="1"/>
            <a:r>
              <a:rPr lang="en-US" dirty="0" smtClean="0"/>
              <a:t>Ex. Call secretary to reserve room, dial room number</a:t>
            </a:r>
          </a:p>
          <a:p>
            <a:r>
              <a:rPr lang="en-US" dirty="0" smtClean="0"/>
              <a:t>Associative activation</a:t>
            </a:r>
          </a:p>
          <a:p>
            <a:pPr lvl="1"/>
            <a:r>
              <a:rPr lang="en-US" dirty="0" smtClean="0"/>
              <a:t>Ex. Office phone rings, but say “come in”</a:t>
            </a:r>
          </a:p>
          <a:p>
            <a:r>
              <a:rPr lang="en-US" dirty="0" smtClean="0"/>
              <a:t>Loss of activation</a:t>
            </a:r>
          </a:p>
          <a:p>
            <a:pPr lvl="1"/>
            <a:r>
              <a:rPr lang="en-US" dirty="0" smtClean="0"/>
              <a:t>Go into room and forget why</a:t>
            </a:r>
            <a:endParaRPr lang="en-US" dirty="0"/>
          </a:p>
        </p:txBody>
      </p:sp>
      <p:pic>
        <p:nvPicPr>
          <p:cNvPr id="2050" name="Picture 2" descr="Complicated control panel for a nuclear power plant"/>
          <p:cNvPicPr>
            <a:picLocks noChangeAspect="1" noChangeArrowheads="1"/>
          </p:cNvPicPr>
          <p:nvPr/>
        </p:nvPicPr>
        <p:blipFill rotWithShape="1">
          <a:blip r:embed="rId2">
            <a:extLst>
              <a:ext uri="{28A0092B-C50C-407E-A947-70E740481C1C}">
                <a14:useLocalDpi xmlns:a14="http://schemas.microsoft.com/office/drawing/2010/main" val="0"/>
              </a:ext>
            </a:extLst>
          </a:blip>
          <a:srcRect l="40121"/>
          <a:stretch/>
        </p:blipFill>
        <p:spPr bwMode="auto">
          <a:xfrm>
            <a:off x="6400800" y="381000"/>
            <a:ext cx="3764280" cy="3371851"/>
          </a:xfrm>
          <a:prstGeom prst="rect">
            <a:avLst/>
          </a:prstGeom>
          <a:noFill/>
          <a:extLst>
            <a:ext uri="{909E8E84-426E-40DD-AFC4-6F175D3DCCD1}">
              <a14:hiddenFill xmlns:a14="http://schemas.microsoft.com/office/drawing/2010/main">
                <a:solidFill>
                  <a:srgbClr val="FFFFFF"/>
                </a:solidFill>
              </a14:hiddenFill>
            </a:ext>
          </a:extLst>
        </p:spPr>
      </p:pic>
      <p:cxnSp>
        <p:nvCxnSpPr>
          <p:cNvPr id="6" name="Straight Connector 5"/>
          <p:cNvCxnSpPr/>
          <p:nvPr/>
        </p:nvCxnSpPr>
        <p:spPr>
          <a:xfrm>
            <a:off x="4953000" y="3048000"/>
            <a:ext cx="12954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142368319"/>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71682" name="Picture 2" descr="http://static.digg.com/images/effa6673eaef40c0addeed11bbb6dd34_cc759b07bd4e4863a76b49f49b3770ee_1_pos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286001"/>
            <a:ext cx="9144000" cy="9144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71037511"/>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 Errors</a:t>
            </a:r>
            <a:endParaRPr lang="en-US" dirty="0"/>
          </a:p>
        </p:txBody>
      </p:sp>
      <p:sp>
        <p:nvSpPr>
          <p:cNvPr id="3" name="Content Placeholder 2"/>
          <p:cNvSpPr>
            <a:spLocks noGrp="1"/>
          </p:cNvSpPr>
          <p:nvPr>
            <p:ph idx="1"/>
          </p:nvPr>
        </p:nvSpPr>
        <p:spPr/>
        <p:txBody>
          <a:bodyPr/>
          <a:lstStyle/>
          <a:p>
            <a:r>
              <a:rPr lang="en-US" dirty="0" smtClean="0"/>
              <a:t>Mode errors are a particularly interesting (and dangerous) kind of slip error</a:t>
            </a:r>
          </a:p>
          <a:p>
            <a:pPr lvl="1"/>
            <a:endParaRPr lang="en-US" sz="1200" dirty="0"/>
          </a:p>
          <a:p>
            <a:r>
              <a:rPr lang="en-US" dirty="0"/>
              <a:t>Modes: “a state of the user interface that lasts for a period of time, is not associated with any particular object, and has no role other than to place an interpretation on operator input”</a:t>
            </a:r>
          </a:p>
          <a:p>
            <a:r>
              <a:rPr lang="en-US" dirty="0" smtClean="0"/>
              <a:t>More intuitively: same input, but different outputs depending on mode</a:t>
            </a:r>
            <a:endParaRPr lang="en-US" dirty="0"/>
          </a:p>
          <a:p>
            <a:pPr lvl="1"/>
            <a:endParaRPr lang="en-US" dirty="0" smtClean="0"/>
          </a:p>
          <a:p>
            <a:endParaRPr lang="en-US" dirty="0"/>
          </a:p>
          <a:p>
            <a:endParaRPr lang="en-US" dirty="0"/>
          </a:p>
        </p:txBody>
      </p:sp>
    </p:spTree>
    <p:extLst>
      <p:ext uri="{BB962C8B-B14F-4D97-AF65-F5344CB8AC3E}">
        <p14:creationId xmlns:p14="http://schemas.microsoft.com/office/powerpoint/2010/main" val="11650232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Mode Errors</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jasonh\Documents\Research\research - Media lib\hci\example - bad ui\gear-shifter-jee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80060" y="2133599"/>
            <a:ext cx="8153400" cy="45841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6547662"/>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Example Mode Errors</a:t>
            </a:r>
            <a:endParaRPr lang="en-US" dirty="0"/>
          </a:p>
        </p:txBody>
      </p:sp>
      <p:sp>
        <p:nvSpPr>
          <p:cNvPr id="3" name="Content Placeholder 2"/>
          <p:cNvSpPr>
            <a:spLocks noGrp="1"/>
          </p:cNvSpPr>
          <p:nvPr>
            <p:ph idx="1"/>
          </p:nvPr>
        </p:nvSpPr>
        <p:spPr/>
        <p:txBody>
          <a:bodyPr/>
          <a:lstStyle/>
          <a:p>
            <a:r>
              <a:rPr lang="en-US" dirty="0" smtClean="0"/>
              <a:t>Mode </a:t>
            </a:r>
            <a:r>
              <a:rPr lang="en-US" dirty="0"/>
              <a:t>errors</a:t>
            </a:r>
          </a:p>
          <a:p>
            <a:pPr lvl="1"/>
            <a:endParaRPr lang="en-US" dirty="0" smtClean="0"/>
          </a:p>
          <a:p>
            <a:endParaRPr lang="en-US" dirty="0"/>
          </a:p>
          <a:p>
            <a:endParaRPr lang="en-US" dirty="0"/>
          </a:p>
        </p:txBody>
      </p:sp>
      <p:pic>
        <p:nvPicPr>
          <p:cNvPr id="73730" name="Picture 2" descr="http://static.digg.com/images/4f43a988e9fa4bc1befaba2d6912d62e_cc759b07bd4e4863a76b49f49b3770ee_1_pos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168399"/>
            <a:ext cx="8305800" cy="5537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2612357"/>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History Lesson on Modes</a:t>
            </a:r>
            <a:endParaRPr lang="en-US" dirty="0"/>
          </a:p>
        </p:txBody>
      </p:sp>
      <p:sp>
        <p:nvSpPr>
          <p:cNvPr id="3" name="Content Placeholder 2"/>
          <p:cNvSpPr>
            <a:spLocks noGrp="1"/>
          </p:cNvSpPr>
          <p:nvPr>
            <p:ph idx="1"/>
          </p:nvPr>
        </p:nvSpPr>
        <p:spPr/>
        <p:txBody>
          <a:bodyPr/>
          <a:lstStyle/>
          <a:p>
            <a:r>
              <a:rPr lang="en-US" dirty="0" smtClean="0"/>
              <a:t>Design of modeless cut/copy-and-paste</a:t>
            </a:r>
          </a:p>
          <a:p>
            <a:r>
              <a:rPr lang="en-US" dirty="0" smtClean="0"/>
              <a:t>Also good case study of iterative design + theory</a:t>
            </a:r>
          </a:p>
          <a:p>
            <a:endParaRPr lang="en-US" dirty="0"/>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 y="2743200"/>
            <a:ext cx="7848600" cy="7255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04991668"/>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NLS</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www.computerhistory.org/atchm/wp-content/uploads/2013/07/English-ergo-setup-500004647-03-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1000" y="1066800"/>
            <a:ext cx="8439150" cy="6324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4198907"/>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 Editing in NLS</a:t>
            </a:r>
            <a:endParaRPr lang="en-US" dirty="0"/>
          </a:p>
        </p:txBody>
      </p:sp>
      <p:sp>
        <p:nvSpPr>
          <p:cNvPr id="3" name="Content Placeholder 2"/>
          <p:cNvSpPr>
            <a:spLocks noGrp="1"/>
          </p:cNvSpPr>
          <p:nvPr>
            <p:ph idx="1"/>
          </p:nvPr>
        </p:nvSpPr>
        <p:spPr/>
        <p:txBody>
          <a:bodyPr/>
          <a:lstStyle/>
          <a:p>
            <a:r>
              <a:rPr lang="en-US" dirty="0"/>
              <a:t>D(</a:t>
            </a:r>
            <a:r>
              <a:rPr lang="en-US" dirty="0" err="1"/>
              <a:t>elete</a:t>
            </a:r>
            <a:r>
              <a:rPr lang="en-US" dirty="0"/>
              <a:t>) W(</a:t>
            </a:r>
            <a:r>
              <a:rPr lang="en-US" dirty="0" err="1"/>
              <a:t>ord</a:t>
            </a:r>
            <a:r>
              <a:rPr lang="en-US" dirty="0"/>
              <a:t>) &lt;</a:t>
            </a:r>
            <a:r>
              <a:rPr lang="en-US" dirty="0" smtClean="0"/>
              <a:t>mark affected </a:t>
            </a:r>
            <a:r>
              <a:rPr lang="en-US" dirty="0" smtClean="0"/>
              <a:t>word&gt; &lt;</a:t>
            </a:r>
            <a:r>
              <a:rPr lang="en-US" dirty="0" smtClean="0"/>
              <a:t>ok</a:t>
            </a:r>
            <a:r>
              <a:rPr lang="en-US" dirty="0"/>
              <a:t>&gt;</a:t>
            </a:r>
          </a:p>
          <a:p>
            <a:r>
              <a:rPr lang="en-US" dirty="0"/>
              <a:t>M(</a:t>
            </a:r>
            <a:r>
              <a:rPr lang="en-US" dirty="0" err="1"/>
              <a:t>ove</a:t>
            </a:r>
            <a:r>
              <a:rPr lang="en-US" dirty="0"/>
              <a:t>) T(</a:t>
            </a:r>
            <a:r>
              <a:rPr lang="en-US" dirty="0" err="1"/>
              <a:t>ext</a:t>
            </a:r>
            <a:r>
              <a:rPr lang="en-US" dirty="0"/>
              <a:t>) &lt;mark </a:t>
            </a:r>
            <a:r>
              <a:rPr lang="en-US" dirty="0" smtClean="0"/>
              <a:t>source text </a:t>
            </a:r>
            <a:r>
              <a:rPr lang="en-US" dirty="0" smtClean="0"/>
              <a:t>start&gt; </a:t>
            </a:r>
            <a:br>
              <a:rPr lang="en-US" dirty="0" smtClean="0"/>
            </a:br>
            <a:r>
              <a:rPr lang="en-US" dirty="0" smtClean="0"/>
              <a:t>&lt;</a:t>
            </a:r>
            <a:r>
              <a:rPr lang="en-US" dirty="0" smtClean="0"/>
              <a:t>mark </a:t>
            </a:r>
            <a:r>
              <a:rPr lang="en-US" dirty="0"/>
              <a:t>source </a:t>
            </a:r>
            <a:r>
              <a:rPr lang="en-US" dirty="0" smtClean="0"/>
              <a:t>text </a:t>
            </a:r>
            <a:r>
              <a:rPr lang="en-US" dirty="0" smtClean="0"/>
              <a:t>end&gt;&lt;</a:t>
            </a:r>
            <a:r>
              <a:rPr lang="en-US" dirty="0" smtClean="0"/>
              <a:t>mark </a:t>
            </a:r>
            <a:r>
              <a:rPr lang="en-US" dirty="0" smtClean="0"/>
              <a:t>destination&gt; &lt;</a:t>
            </a:r>
            <a:r>
              <a:rPr lang="en-US" dirty="0" smtClean="0"/>
              <a:t>ok</a:t>
            </a:r>
            <a:r>
              <a:rPr lang="en-US" dirty="0"/>
              <a:t>&gt;</a:t>
            </a:r>
          </a:p>
          <a:p>
            <a:r>
              <a:rPr lang="en-US" dirty="0"/>
              <a:t>I(</a:t>
            </a:r>
            <a:r>
              <a:rPr lang="en-US" dirty="0" err="1"/>
              <a:t>nsert</a:t>
            </a:r>
            <a:r>
              <a:rPr lang="en-US" dirty="0"/>
              <a:t>) S(</a:t>
            </a:r>
            <a:r>
              <a:rPr lang="en-US" dirty="0" err="1"/>
              <a:t>tatement</a:t>
            </a:r>
            <a:r>
              <a:rPr lang="en-US" dirty="0"/>
              <a:t>) &lt;</a:t>
            </a:r>
            <a:r>
              <a:rPr lang="en-US" dirty="0" smtClean="0"/>
              <a:t>mark </a:t>
            </a:r>
            <a:r>
              <a:rPr lang="en-US" dirty="0" smtClean="0"/>
              <a:t>destination&gt;</a:t>
            </a:r>
            <a:br>
              <a:rPr lang="en-US" dirty="0" smtClean="0"/>
            </a:br>
            <a:r>
              <a:rPr lang="en-US" dirty="0" smtClean="0"/>
              <a:t>&lt;</a:t>
            </a:r>
            <a:r>
              <a:rPr lang="en-US" dirty="0" smtClean="0"/>
              <a:t>type </a:t>
            </a:r>
            <a:r>
              <a:rPr lang="en-US" dirty="0"/>
              <a:t>text </a:t>
            </a:r>
            <a:r>
              <a:rPr lang="en-US" dirty="0" smtClean="0"/>
              <a:t>to </a:t>
            </a:r>
            <a:r>
              <a:rPr lang="en-US" dirty="0" smtClean="0"/>
              <a:t>insert&gt; &lt;</a:t>
            </a:r>
            <a:r>
              <a:rPr lang="en-US" dirty="0" smtClean="0"/>
              <a:t>ok&gt;</a:t>
            </a:r>
          </a:p>
          <a:p>
            <a:endParaRPr lang="en-US" dirty="0"/>
          </a:p>
          <a:p>
            <a:r>
              <a:rPr lang="en-US" dirty="0" smtClean="0"/>
              <a:t>Your thoughts about this approach?</a:t>
            </a:r>
            <a:endParaRPr lang="en-US" dirty="0"/>
          </a:p>
        </p:txBody>
      </p:sp>
    </p:spTree>
    <p:extLst>
      <p:ext uri="{BB962C8B-B14F-4D97-AF65-F5344CB8AC3E}">
        <p14:creationId xmlns:p14="http://schemas.microsoft.com/office/powerpoint/2010/main" val="635840033"/>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Modal Text </a:t>
            </a:r>
            <a:r>
              <a:rPr lang="en-US" dirty="0"/>
              <a:t>Editing </a:t>
            </a:r>
            <a:r>
              <a:rPr lang="en-US" dirty="0" smtClean="0"/>
              <a:t>vs Modeless</a:t>
            </a:r>
            <a:endParaRPr lang="en-US" dirty="0"/>
          </a:p>
        </p:txBody>
      </p:sp>
      <p:sp>
        <p:nvSpPr>
          <p:cNvPr id="3" name="Content Placeholder 2"/>
          <p:cNvSpPr>
            <a:spLocks noGrp="1"/>
          </p:cNvSpPr>
          <p:nvPr>
            <p:ph idx="1"/>
          </p:nvPr>
        </p:nvSpPr>
        <p:spPr/>
        <p:txBody>
          <a:bodyPr/>
          <a:lstStyle/>
          <a:p>
            <a:r>
              <a:rPr lang="en-US" dirty="0" smtClean="0"/>
              <a:t>Modal (with modes)</a:t>
            </a:r>
          </a:p>
          <a:p>
            <a:endParaRPr lang="en-US" dirty="0"/>
          </a:p>
          <a:p>
            <a:endParaRPr lang="en-US" dirty="0" smtClean="0"/>
          </a:p>
          <a:p>
            <a:endParaRPr lang="en-US" dirty="0"/>
          </a:p>
          <a:p>
            <a:endParaRPr lang="en-US" dirty="0" smtClean="0"/>
          </a:p>
          <a:p>
            <a:r>
              <a:rPr lang="en-US" dirty="0" smtClean="0"/>
              <a:t>Modeless</a:t>
            </a:r>
          </a:p>
        </p:txBody>
      </p:sp>
      <p:pic>
        <p:nvPicPr>
          <p:cNvPr id="6041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2087880"/>
            <a:ext cx="6400800" cy="20098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042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4851222"/>
            <a:ext cx="6400800" cy="18543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4332157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Modal Error Recovery vs Modeless</a:t>
            </a:r>
            <a:endParaRPr lang="en-US" dirty="0"/>
          </a:p>
        </p:txBody>
      </p:sp>
      <p:sp>
        <p:nvSpPr>
          <p:cNvPr id="3" name="Content Placeholder 2"/>
          <p:cNvSpPr>
            <a:spLocks noGrp="1"/>
          </p:cNvSpPr>
          <p:nvPr>
            <p:ph idx="1"/>
          </p:nvPr>
        </p:nvSpPr>
        <p:spPr/>
        <p:txBody>
          <a:bodyPr/>
          <a:lstStyle/>
          <a:p>
            <a:r>
              <a:rPr lang="en-US" dirty="0" smtClean="0"/>
              <a:t>Modal (with modes)</a:t>
            </a:r>
          </a:p>
          <a:p>
            <a:endParaRPr lang="en-US" dirty="0"/>
          </a:p>
          <a:p>
            <a:endParaRPr lang="en-US" dirty="0" smtClean="0"/>
          </a:p>
          <a:p>
            <a:endParaRPr lang="en-US" dirty="0"/>
          </a:p>
          <a:p>
            <a:endParaRPr lang="en-US" dirty="0" smtClean="0"/>
          </a:p>
          <a:p>
            <a:r>
              <a:rPr lang="en-US" dirty="0" smtClean="0"/>
              <a:t>Modeless</a:t>
            </a:r>
          </a:p>
        </p:txBody>
      </p:sp>
      <p:pic>
        <p:nvPicPr>
          <p:cNvPr id="6144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0" y="2057400"/>
            <a:ext cx="6400800" cy="214579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144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4831138"/>
            <a:ext cx="6400800" cy="15696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15368824"/>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0075" y="274638"/>
            <a:ext cx="8077200" cy="1143000"/>
          </a:xfrm>
        </p:spPr>
        <p:txBody>
          <a:bodyPr/>
          <a:lstStyle/>
          <a:p>
            <a:r>
              <a:rPr lang="en-US" dirty="0" smtClean="0"/>
              <a:t>Downsides of Modes</a:t>
            </a:r>
            <a:endParaRPr lang="en-US" dirty="0"/>
          </a:p>
        </p:txBody>
      </p:sp>
      <p:sp>
        <p:nvSpPr>
          <p:cNvPr id="3" name="Content Placeholder 2"/>
          <p:cNvSpPr>
            <a:spLocks noGrp="1"/>
          </p:cNvSpPr>
          <p:nvPr>
            <p:ph idx="1"/>
          </p:nvPr>
        </p:nvSpPr>
        <p:spPr/>
        <p:txBody>
          <a:bodyPr/>
          <a:lstStyle/>
          <a:p>
            <a:r>
              <a:rPr lang="en-US" dirty="0" smtClean="0"/>
              <a:t>Verbs precede their objects</a:t>
            </a:r>
          </a:p>
          <a:p>
            <a:pPr lvl="1"/>
            <a:r>
              <a:rPr lang="en-US" dirty="0" smtClean="0"/>
              <a:t>With noun-verb, object already specified and can execute command immediately</a:t>
            </a:r>
          </a:p>
          <a:p>
            <a:r>
              <a:rPr lang="en-US" dirty="0" smtClean="0"/>
              <a:t>User has to keep track of mode changes</a:t>
            </a:r>
          </a:p>
          <a:p>
            <a:pPr lvl="1"/>
            <a:r>
              <a:rPr lang="en-US" dirty="0" smtClean="0"/>
              <a:t>Ex. Might accidentally enter multiple commands if person thinks they are in text mode</a:t>
            </a:r>
          </a:p>
          <a:p>
            <a:r>
              <a:rPr lang="en-US" dirty="0" smtClean="0"/>
              <a:t>Mode escape isn’t always clear</a:t>
            </a:r>
          </a:p>
          <a:p>
            <a:pPr lvl="1"/>
            <a:r>
              <a:rPr lang="en-US" dirty="0" smtClean="0"/>
              <a:t>How to switch between modes or cancel mode</a:t>
            </a:r>
            <a:endParaRPr lang="en-US" dirty="0"/>
          </a:p>
        </p:txBody>
      </p:sp>
    </p:spTree>
    <p:extLst>
      <p:ext uri="{BB962C8B-B14F-4D97-AF65-F5344CB8AC3E}">
        <p14:creationId xmlns:p14="http://schemas.microsoft.com/office/powerpoint/2010/main" val="2217188961"/>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Famous Mode Error</a:t>
            </a:r>
            <a:endParaRPr lang="en-US" dirty="0"/>
          </a:p>
        </p:txBody>
      </p:sp>
      <p:sp>
        <p:nvSpPr>
          <p:cNvPr id="3" name="Content Placeholder 2"/>
          <p:cNvSpPr>
            <a:spLocks noGrp="1"/>
          </p:cNvSpPr>
          <p:nvPr>
            <p:ph idx="1"/>
          </p:nvPr>
        </p:nvSpPr>
        <p:spPr/>
        <p:txBody>
          <a:bodyPr/>
          <a:lstStyle/>
          <a:p>
            <a:r>
              <a:rPr lang="en-US" dirty="0" smtClean="0"/>
              <a:t>Airbus A320 crash in 1992</a:t>
            </a:r>
          </a:p>
          <a:p>
            <a:r>
              <a:rPr lang="en-US" dirty="0" smtClean="0"/>
              <a:t>Attributed to mode error</a:t>
            </a:r>
          </a:p>
          <a:p>
            <a:r>
              <a:rPr lang="en-US" dirty="0"/>
              <a:t>“Flight 148 crashed because the pilots inadvertently left the autopilot set in Vertical Speed mode (instead of Flight Path Angle mode) then entered "33" for "3.3° descent angle", which for the autopilot meant a descent rate of 3,300 feet (1,000 m) per minute.”</a:t>
            </a:r>
          </a:p>
        </p:txBody>
      </p:sp>
    </p:spTree>
    <p:extLst>
      <p:ext uri="{BB962C8B-B14F-4D97-AF65-F5344CB8AC3E}">
        <p14:creationId xmlns:p14="http://schemas.microsoft.com/office/powerpoint/2010/main" val="761400478"/>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Design Errors</a:t>
            </a:r>
            <a:endParaRPr lang="en-US" dirty="0"/>
          </a:p>
        </p:txBody>
      </p:sp>
      <p:sp>
        <p:nvSpPr>
          <p:cNvPr id="3" name="Content Placeholder 2"/>
          <p:cNvSpPr>
            <a:spLocks noGrp="1"/>
          </p:cNvSpPr>
          <p:nvPr>
            <p:ph idx="1"/>
          </p:nvPr>
        </p:nvSpPr>
        <p:spPr/>
        <p:txBody>
          <a:bodyPr/>
          <a:lstStyle/>
          <a:p>
            <a:r>
              <a:rPr lang="en-US" dirty="0" smtClean="0"/>
              <a:t>The </a:t>
            </a:r>
            <a:r>
              <a:rPr lang="en-US" dirty="0"/>
              <a:t>colorfully packaged multi-purpose cleaner </a:t>
            </a:r>
            <a:r>
              <a:rPr lang="en-US" dirty="0" err="1"/>
              <a:t>Fabuloso</a:t>
            </a:r>
            <a:r>
              <a:rPr lang="en-US" dirty="0"/>
              <a:t> has a record of mistaken identity. In 2006 researchers looked at about four months of data from the Texas Poison Center Network and found 94 cases of people accidentally ingesting the household cleaner</a:t>
            </a:r>
            <a:r>
              <a:rPr lang="en-US" dirty="0" smtClean="0"/>
              <a:t>.</a:t>
            </a:r>
          </a:p>
          <a:p>
            <a:endParaRPr lang="en-US" dirty="0"/>
          </a:p>
          <a:p>
            <a:endParaRPr lang="en-US" dirty="0" smtClean="0"/>
          </a:p>
          <a:p>
            <a:pPr marL="0" indent="0" algn="r">
              <a:buNone/>
            </a:pPr>
            <a:r>
              <a:rPr lang="en-US" sz="2000" dirty="0">
                <a:hlinkClick r:id="rId2"/>
              </a:rPr>
              <a:t>http://</a:t>
            </a:r>
            <a:r>
              <a:rPr lang="en-US" sz="2000" dirty="0" smtClean="0">
                <a:hlinkClick r:id="rId2"/>
              </a:rPr>
              <a:t>digg.com/2016/flawed-design-deadly-results-propublica</a:t>
            </a:r>
            <a:r>
              <a:rPr lang="en-US" sz="2000" dirty="0" smtClean="0"/>
              <a:t> </a:t>
            </a:r>
            <a:endParaRPr lang="en-US" dirty="0"/>
          </a:p>
        </p:txBody>
      </p:sp>
    </p:spTree>
    <p:extLst>
      <p:ext uri="{BB962C8B-B14F-4D97-AF65-F5344CB8AC3E}">
        <p14:creationId xmlns:p14="http://schemas.microsoft.com/office/powerpoint/2010/main" val="3200196086"/>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Quick Quiz (not graded</a:t>
            </a:r>
            <a:r>
              <a:rPr lang="en-US" dirty="0"/>
              <a:t>)</a:t>
            </a:r>
            <a:br>
              <a:rPr lang="en-US" dirty="0"/>
            </a:br>
            <a:r>
              <a:rPr lang="en-US" dirty="0" smtClean="0"/>
              <a:t>Are these </a:t>
            </a:r>
            <a:r>
              <a:rPr lang="en-US" dirty="0"/>
              <a:t>a mode error? True/false</a:t>
            </a:r>
            <a:br>
              <a:rPr lang="en-US" dirty="0"/>
            </a:br>
            <a:endParaRPr lang="en-US" dirty="0"/>
          </a:p>
        </p:txBody>
      </p:sp>
      <p:sp>
        <p:nvSpPr>
          <p:cNvPr id="3" name="Content Placeholder 2"/>
          <p:cNvSpPr>
            <a:spLocks noGrp="1"/>
          </p:cNvSpPr>
          <p:nvPr>
            <p:ph idx="1"/>
          </p:nvPr>
        </p:nvSpPr>
        <p:spPr/>
        <p:txBody>
          <a:bodyPr/>
          <a:lstStyle/>
          <a:p>
            <a:r>
              <a:rPr lang="en-US" dirty="0" smtClean="0"/>
              <a:t>Caps </a:t>
            </a:r>
            <a:r>
              <a:rPr lang="en-US" dirty="0"/>
              <a:t>lock on/off when typing in password</a:t>
            </a:r>
          </a:p>
          <a:p>
            <a:r>
              <a:rPr lang="en-US" dirty="0" smtClean="0"/>
              <a:t>Using a paint </a:t>
            </a:r>
            <a:r>
              <a:rPr lang="en-US" dirty="0"/>
              <a:t>tool, drawing a Lasso when wanted a Rectangle</a:t>
            </a:r>
          </a:p>
          <a:p>
            <a:r>
              <a:rPr lang="en-US" dirty="0"/>
              <a:t>Trying to make a phone call when in airplane </a:t>
            </a:r>
            <a:r>
              <a:rPr lang="en-US" dirty="0" smtClean="0"/>
              <a:t>mode</a:t>
            </a:r>
            <a:endParaRPr lang="en-US" dirty="0"/>
          </a:p>
        </p:txBody>
      </p:sp>
    </p:spTree>
    <p:extLst>
      <p:ext uri="{BB962C8B-B14F-4D97-AF65-F5344CB8AC3E}">
        <p14:creationId xmlns:p14="http://schemas.microsoft.com/office/powerpoint/2010/main" val="4098000404"/>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Approaches to Designing for Slips?</a:t>
            </a:r>
            <a:br>
              <a:rPr lang="en-US" dirty="0" smtClean="0"/>
            </a:br>
            <a:r>
              <a:rPr lang="en-US" sz="3200" dirty="0" smtClean="0"/>
              <a:t>Your Thoughts?</a:t>
            </a:r>
            <a:endParaRPr lang="en-US" dirty="0"/>
          </a:p>
        </p:txBody>
      </p:sp>
      <p:sp>
        <p:nvSpPr>
          <p:cNvPr id="3" name="Content Placeholder 2"/>
          <p:cNvSpPr>
            <a:spLocks noGrp="1"/>
          </p:cNvSpPr>
          <p:nvPr>
            <p:ph idx="1"/>
          </p:nvPr>
        </p:nvSpPr>
        <p:spPr/>
        <p:txBody>
          <a:bodyPr/>
          <a:lstStyle/>
          <a:p>
            <a:r>
              <a:rPr lang="en-US" sz="2400" dirty="0" smtClean="0"/>
              <a:t>Capture </a:t>
            </a:r>
            <a:r>
              <a:rPr lang="en-US" sz="2400" dirty="0"/>
              <a:t>errors</a:t>
            </a:r>
          </a:p>
          <a:p>
            <a:pPr lvl="1"/>
            <a:r>
              <a:rPr lang="en-US" sz="2000" dirty="0" smtClean="0"/>
              <a:t>Frequently done activity takes over</a:t>
            </a:r>
          </a:p>
          <a:p>
            <a:r>
              <a:rPr lang="en-US" sz="2400" dirty="0" smtClean="0"/>
              <a:t>Description </a:t>
            </a:r>
            <a:r>
              <a:rPr lang="en-US" sz="2400" dirty="0"/>
              <a:t>errors</a:t>
            </a:r>
          </a:p>
          <a:p>
            <a:pPr lvl="1"/>
            <a:r>
              <a:rPr lang="en-US" sz="2000" dirty="0"/>
              <a:t>Ex. Flipping wrong switch</a:t>
            </a:r>
          </a:p>
          <a:p>
            <a:r>
              <a:rPr lang="en-US" sz="2400" dirty="0"/>
              <a:t>Data-driven errors</a:t>
            </a:r>
          </a:p>
          <a:p>
            <a:pPr lvl="1"/>
            <a:r>
              <a:rPr lang="en-US" sz="2000" dirty="0"/>
              <a:t>Ex. Call secretary to reserve room, dial room number</a:t>
            </a:r>
          </a:p>
          <a:p>
            <a:r>
              <a:rPr lang="en-US" sz="2400" dirty="0"/>
              <a:t>Associative activation</a:t>
            </a:r>
          </a:p>
          <a:p>
            <a:pPr lvl="1"/>
            <a:r>
              <a:rPr lang="en-US" sz="2000" dirty="0"/>
              <a:t>Ex. Office phone rings, but say “come in</a:t>
            </a:r>
            <a:r>
              <a:rPr lang="en-US" sz="2000" dirty="0" smtClean="0"/>
              <a:t>”</a:t>
            </a:r>
            <a:endParaRPr lang="en-US" sz="2000" dirty="0"/>
          </a:p>
          <a:p>
            <a:r>
              <a:rPr lang="en-US" sz="2400" dirty="0"/>
              <a:t>Loss of activation</a:t>
            </a:r>
          </a:p>
          <a:p>
            <a:pPr lvl="1"/>
            <a:r>
              <a:rPr lang="en-US" sz="2000" dirty="0"/>
              <a:t>Go into room and forget</a:t>
            </a:r>
          </a:p>
          <a:p>
            <a:r>
              <a:rPr lang="en-US" sz="2400" dirty="0" smtClean="0"/>
              <a:t>Mode errors</a:t>
            </a:r>
          </a:p>
        </p:txBody>
      </p:sp>
    </p:spTree>
    <p:extLst>
      <p:ext uri="{BB962C8B-B14F-4D97-AF65-F5344CB8AC3E}">
        <p14:creationId xmlns:p14="http://schemas.microsoft.com/office/powerpoint/2010/main" val="497256578"/>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Approaches to Designing for Slips?</a:t>
            </a:r>
          </a:p>
        </p:txBody>
      </p:sp>
      <p:sp>
        <p:nvSpPr>
          <p:cNvPr id="3" name="Content Placeholder 2"/>
          <p:cNvSpPr>
            <a:spLocks noGrp="1"/>
          </p:cNvSpPr>
          <p:nvPr>
            <p:ph idx="1"/>
          </p:nvPr>
        </p:nvSpPr>
        <p:spPr/>
        <p:txBody>
          <a:bodyPr/>
          <a:lstStyle/>
          <a:p>
            <a:endParaRPr lang="en-US"/>
          </a:p>
        </p:txBody>
      </p:sp>
      <p:sp>
        <p:nvSpPr>
          <p:cNvPr id="4" name="Rectangle 3"/>
          <p:cNvSpPr/>
          <p:nvPr/>
        </p:nvSpPr>
        <p:spPr>
          <a:xfrm>
            <a:off x="-2590800" y="1524000"/>
            <a:ext cx="2057400" cy="25146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Clear slide each semester</a:t>
            </a:r>
            <a:endParaRPr lang="en-US" dirty="0"/>
          </a:p>
        </p:txBody>
      </p:sp>
    </p:spTree>
    <p:extLst>
      <p:ext uri="{BB962C8B-B14F-4D97-AF65-F5344CB8AC3E}">
        <p14:creationId xmlns:p14="http://schemas.microsoft.com/office/powerpoint/2010/main" val="1544376412"/>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for </a:t>
            </a:r>
            <a:r>
              <a:rPr lang="en-US" dirty="0" smtClean="0"/>
              <a:t>Slips</a:t>
            </a:r>
            <a:endParaRPr lang="en-US" dirty="0"/>
          </a:p>
        </p:txBody>
      </p:sp>
      <p:sp>
        <p:nvSpPr>
          <p:cNvPr id="3" name="Content Placeholder 2"/>
          <p:cNvSpPr>
            <a:spLocks noGrp="1"/>
          </p:cNvSpPr>
          <p:nvPr>
            <p:ph idx="1"/>
          </p:nvPr>
        </p:nvSpPr>
        <p:spPr/>
        <p:txBody>
          <a:bodyPr/>
          <a:lstStyle/>
          <a:p>
            <a:r>
              <a:rPr lang="en-US" dirty="0" smtClean="0"/>
              <a:t>Confirmations </a:t>
            </a:r>
            <a:r>
              <a:rPr lang="en-US" dirty="0"/>
              <a:t>don’t help (much)</a:t>
            </a:r>
          </a:p>
          <a:p>
            <a:pPr lvl="1"/>
            <a:r>
              <a:rPr lang="en-US" dirty="0"/>
              <a:t>Confirms operation more than parameters</a:t>
            </a:r>
          </a:p>
          <a:p>
            <a:pPr lvl="1"/>
            <a:r>
              <a:rPr lang="en-US" dirty="0" smtClean="0"/>
              <a:t>Habituation, react </a:t>
            </a:r>
            <a:r>
              <a:rPr lang="en-US" dirty="0"/>
              <a:t>to by rote </a:t>
            </a:r>
          </a:p>
          <a:p>
            <a:endParaRPr lang="en-US" dirty="0"/>
          </a:p>
          <a:p>
            <a:endParaRPr lang="en-US" dirty="0"/>
          </a:p>
        </p:txBody>
      </p:sp>
      <p:pic>
        <p:nvPicPr>
          <p:cNvPr id="5" name="Picture 4" descr="Confir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71600" y="3581400"/>
            <a:ext cx="7156174" cy="2286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10419518"/>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Designing for </a:t>
            </a:r>
            <a:r>
              <a:rPr lang="en-US" dirty="0" smtClean="0"/>
              <a:t>Slips</a:t>
            </a:r>
            <a:endParaRPr lang="en-US" dirty="0"/>
          </a:p>
        </p:txBody>
      </p:sp>
      <p:sp>
        <p:nvSpPr>
          <p:cNvPr id="3" name="Content Placeholder 2"/>
          <p:cNvSpPr>
            <a:spLocks noGrp="1"/>
          </p:cNvSpPr>
          <p:nvPr>
            <p:ph idx="1"/>
          </p:nvPr>
        </p:nvSpPr>
        <p:spPr/>
        <p:txBody>
          <a:bodyPr/>
          <a:lstStyle/>
          <a:p>
            <a:r>
              <a:rPr lang="en-US" dirty="0" smtClean="0"/>
              <a:t>Two general strategies</a:t>
            </a:r>
          </a:p>
          <a:p>
            <a:pPr lvl="1"/>
            <a:r>
              <a:rPr lang="en-US" dirty="0" smtClean="0"/>
              <a:t>Prevent errors</a:t>
            </a:r>
          </a:p>
          <a:p>
            <a:pPr lvl="1"/>
            <a:r>
              <a:rPr lang="en-US" dirty="0" smtClean="0"/>
              <a:t>Improve detection and responses</a:t>
            </a:r>
            <a:endParaRPr lang="en-US" dirty="0"/>
          </a:p>
        </p:txBody>
      </p:sp>
    </p:spTree>
    <p:extLst>
      <p:ext uri="{BB962C8B-B14F-4D97-AF65-F5344CB8AC3E}">
        <p14:creationId xmlns:p14="http://schemas.microsoft.com/office/powerpoint/2010/main" val="1707860675"/>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Preventing Errors</a:t>
            </a:r>
          </a:p>
        </p:txBody>
      </p:sp>
      <p:sp>
        <p:nvSpPr>
          <p:cNvPr id="3" name="Content Placeholder 2"/>
          <p:cNvSpPr>
            <a:spLocks noGrp="1"/>
          </p:cNvSpPr>
          <p:nvPr>
            <p:ph idx="1"/>
          </p:nvPr>
        </p:nvSpPr>
        <p:spPr/>
        <p:txBody>
          <a:bodyPr/>
          <a:lstStyle/>
          <a:p>
            <a:endParaRPr lang="en-US" dirty="0"/>
          </a:p>
        </p:txBody>
      </p:sp>
      <p:grpSp>
        <p:nvGrpSpPr>
          <p:cNvPr id="4" name="Group 3"/>
          <p:cNvGrpSpPr/>
          <p:nvPr/>
        </p:nvGrpSpPr>
        <p:grpSpPr>
          <a:xfrm>
            <a:off x="838200" y="1358152"/>
            <a:ext cx="7467600" cy="5271248"/>
            <a:chOff x="457200" y="1371600"/>
            <a:chExt cx="5181600" cy="3657600"/>
          </a:xfrm>
        </p:grpSpPr>
        <p:sp>
          <p:nvSpPr>
            <p:cNvPr id="5" name="Rectangle 4"/>
            <p:cNvSpPr/>
            <p:nvPr/>
          </p:nvSpPr>
          <p:spPr>
            <a:xfrm>
              <a:off x="457200" y="1371600"/>
              <a:ext cx="5181600" cy="36576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6" name="Picture 5"/>
            <p:cNvPicPr>
              <a:picLocks noChangeAspect="1" noChangeArrowheads="1"/>
            </p:cNvPicPr>
            <p:nvPr/>
          </p:nvPicPr>
          <p:blipFill>
            <a:blip r:embed="rId2">
              <a:extLst>
                <a:ext uri="{28A0092B-C50C-407E-A947-70E740481C1C}">
                  <a14:useLocalDpi xmlns:a14="http://schemas.microsoft.com/office/drawing/2010/main" val="0"/>
                </a:ext>
              </a:extLst>
            </a:blip>
            <a:srcRect l="15536" t="49960" r="60754" b="45633"/>
            <a:stretch>
              <a:fillRect/>
            </a:stretch>
          </p:blipFill>
          <p:spPr bwMode="auto">
            <a:xfrm>
              <a:off x="833438" y="1841392"/>
              <a:ext cx="4805362" cy="67797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2900362"/>
              <a:ext cx="441166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7"/>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3738562"/>
              <a:ext cx="44958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9" name="Rectangle 8"/>
          <p:cNvSpPr/>
          <p:nvPr/>
        </p:nvSpPr>
        <p:spPr>
          <a:xfrm>
            <a:off x="838200" y="3200400"/>
            <a:ext cx="7467600" cy="3429000"/>
          </a:xfrm>
          <a:prstGeom prst="rect">
            <a:avLst/>
          </a:prstGeom>
          <a:solidFill>
            <a:schemeClr val="bg1"/>
          </a:solidFill>
          <a:ln>
            <a:solidFill>
              <a:schemeClr val="bg1"/>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22360456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xit" presetSubtype="0" fill="hold" grpId="0" nodeType="clickEffect">
                                  <p:stCondLst>
                                    <p:cond delay="0"/>
                                  </p:stCondLst>
                                  <p:childTnLst>
                                    <p:animEffect transition="out" filter="fade">
                                      <p:cBhvr>
                                        <p:cTn id="6" dur="500"/>
                                        <p:tgtEl>
                                          <p:spTgt spid="9"/>
                                        </p:tgtEl>
                                      </p:cBhvr>
                                    </p:animEffect>
                                    <p:set>
                                      <p:cBhvr>
                                        <p:cTn id="7" dur="1" fill="hold">
                                          <p:stCondLst>
                                            <p:cond delay="499"/>
                                          </p:stCondLst>
                                        </p:cTn>
                                        <p:tgtEl>
                                          <p:spTgt spid="9"/>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Preventing Errors</a:t>
            </a:r>
            <a:endParaRPr lang="en-US" dirty="0"/>
          </a:p>
        </p:txBody>
      </p:sp>
      <p:sp>
        <p:nvSpPr>
          <p:cNvPr id="3" name="Content Placeholder 2"/>
          <p:cNvSpPr>
            <a:spLocks noGrp="1"/>
          </p:cNvSpPr>
          <p:nvPr>
            <p:ph idx="1"/>
          </p:nvPr>
        </p:nvSpPr>
        <p:spPr/>
        <p:txBody>
          <a:bodyPr/>
          <a:lstStyle/>
          <a:p>
            <a:r>
              <a:rPr lang="en-US" dirty="0" smtClean="0"/>
              <a:t>Selection </a:t>
            </a:r>
            <a:r>
              <a:rPr lang="en-US" dirty="0"/>
              <a:t>rather than </a:t>
            </a:r>
            <a:r>
              <a:rPr lang="en-US" dirty="0" smtClean="0"/>
              <a:t>fill-in</a:t>
            </a:r>
          </a:p>
          <a:p>
            <a:pPr lvl="1"/>
            <a:r>
              <a:rPr lang="en-US" dirty="0" smtClean="0"/>
              <a:t>Prevents wrong formats</a:t>
            </a:r>
          </a:p>
          <a:p>
            <a:endParaRPr lang="en-US" dirty="0"/>
          </a:p>
          <a:p>
            <a:r>
              <a:rPr lang="en-US" dirty="0" smtClean="0"/>
              <a:t>“</a:t>
            </a:r>
            <a:r>
              <a:rPr lang="en-US" dirty="0"/>
              <a:t>Forcing functions”</a:t>
            </a:r>
          </a:p>
          <a:p>
            <a:pPr lvl="1"/>
            <a:r>
              <a:rPr lang="en-US" dirty="0" smtClean="0"/>
              <a:t>Ex. Physical constraints</a:t>
            </a:r>
          </a:p>
          <a:p>
            <a:pPr lvl="1"/>
            <a:r>
              <a:rPr lang="en-US" dirty="0" smtClean="0"/>
              <a:t>Purpose of this?</a:t>
            </a:r>
          </a:p>
          <a:p>
            <a:pPr lvl="1"/>
            <a:r>
              <a:rPr lang="en-US" dirty="0" smtClean="0"/>
              <a:t>Ex. Have car key to lock</a:t>
            </a:r>
          </a:p>
          <a:p>
            <a:pPr lvl="1"/>
            <a:r>
              <a:rPr lang="en-US" dirty="0" smtClean="0"/>
              <a:t>Basically, make it hard to</a:t>
            </a:r>
            <a:br>
              <a:rPr lang="en-US" dirty="0" smtClean="0"/>
            </a:br>
            <a:r>
              <a:rPr lang="en-US" dirty="0" smtClean="0"/>
              <a:t>do important actions</a:t>
            </a:r>
            <a:endParaRPr lang="en-US" dirty="0"/>
          </a:p>
          <a:p>
            <a:endParaRPr lang="en-US" dirty="0"/>
          </a:p>
        </p:txBody>
      </p:sp>
      <p:pic>
        <p:nvPicPr>
          <p:cNvPr id="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6770" y="76200"/>
            <a:ext cx="3621028" cy="1678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46770" y="1830438"/>
            <a:ext cx="3621030" cy="96461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4" descr="IMG_398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446770" y="2897238"/>
            <a:ext cx="3621024" cy="4130663"/>
          </a:xfrm>
          <a:prstGeom prst="rect">
            <a:avLst/>
          </a:prstGeom>
          <a:noFill/>
          <a:extLst>
            <a:ext uri="{909E8E84-426E-40DD-AFC4-6F175D3DCCD1}">
              <a14:hiddenFill xmlns:a14="http://schemas.microsoft.com/office/drawing/2010/main">
                <a:solidFill>
                  <a:srgbClr val="FFFFFF"/>
                </a:solidFill>
              </a14:hiddenFill>
            </a:ext>
          </a:extLst>
        </p:spPr>
      </p:pic>
      <p:cxnSp>
        <p:nvCxnSpPr>
          <p:cNvPr id="8" name="Straight Connector 7"/>
          <p:cNvCxnSpPr/>
          <p:nvPr/>
        </p:nvCxnSpPr>
        <p:spPr>
          <a:xfrm>
            <a:off x="4038600" y="4419600"/>
            <a:ext cx="15240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55336226"/>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jasonh\Desktop\pui examples\example - bad error messages\cmu-emergency-alert-bug-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350023"/>
            <a:ext cx="15163800" cy="11208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64443815"/>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C:\Users\jasonh\Desktop\pui examples\example - bad error messages\cmu-emergency-alert-bug-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19800" y="-4350027"/>
            <a:ext cx="15163800" cy="112080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09185640"/>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p:nvPr>
        </p:nvSpPr>
        <p:spPr/>
        <p:txBody>
          <a:bodyPr/>
          <a:lstStyle/>
          <a:p>
            <a:r>
              <a:rPr lang="en-US" dirty="0" smtClean="0"/>
              <a:t>Detecting and Responding to Errors</a:t>
            </a:r>
            <a:endParaRPr lang="en-US" dirty="0"/>
          </a:p>
        </p:txBody>
      </p:sp>
      <p:sp>
        <p:nvSpPr>
          <p:cNvPr id="62467" name="Rectangle 3"/>
          <p:cNvSpPr>
            <a:spLocks noGrp="1" noChangeArrowheads="1"/>
          </p:cNvSpPr>
          <p:nvPr>
            <p:ph type="body" idx="1"/>
          </p:nvPr>
        </p:nvSpPr>
        <p:spPr/>
        <p:txBody>
          <a:bodyPr/>
          <a:lstStyle/>
          <a:p>
            <a:r>
              <a:rPr lang="en-US" dirty="0"/>
              <a:t>Reduce severity of errors</a:t>
            </a:r>
          </a:p>
          <a:p>
            <a:pPr lvl="1"/>
            <a:r>
              <a:rPr lang="en-US" dirty="0"/>
              <a:t>Cancel and </a:t>
            </a:r>
            <a:r>
              <a:rPr lang="en-US" dirty="0" smtClean="0"/>
              <a:t>undo</a:t>
            </a:r>
            <a:endParaRPr lang="en-US" dirty="0"/>
          </a:p>
          <a:p>
            <a:r>
              <a:rPr lang="en-US" dirty="0"/>
              <a:t>Make errors more obvious</a:t>
            </a:r>
          </a:p>
          <a:p>
            <a:pPr lvl="1"/>
            <a:r>
              <a:rPr lang="en-US" dirty="0"/>
              <a:t>Good feedback</a:t>
            </a:r>
          </a:p>
          <a:p>
            <a:pPr lvl="1"/>
            <a:r>
              <a:rPr lang="en-US" dirty="0"/>
              <a:t>Uncaught or misunderstood errors tend to quickly lead to malformed mental models</a:t>
            </a:r>
          </a:p>
        </p:txBody>
      </p:sp>
      <p:pic>
        <p:nvPicPr>
          <p:cNvPr id="62468" name="Picture 4" descr="Beat the User Again"/>
          <p:cNvPicPr>
            <a:picLocks noChangeAspect="1" noChangeArrowheads="1"/>
          </p:cNvPicPr>
          <p:nvPr/>
        </p:nvPicPr>
        <p:blipFill rotWithShape="1">
          <a:blip r:embed="rId3">
            <a:extLst>
              <a:ext uri="{28A0092B-C50C-407E-A947-70E740481C1C}">
                <a14:useLocalDpi xmlns:a14="http://schemas.microsoft.com/office/drawing/2010/main" val="0"/>
              </a:ext>
            </a:extLst>
          </a:blip>
          <a:srcRect l="1581" t="4848" r="4556" b="12189"/>
          <a:stretch/>
        </p:blipFill>
        <p:spPr bwMode="auto">
          <a:xfrm>
            <a:off x="1143000" y="4768787"/>
            <a:ext cx="6477000" cy="1936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46287003"/>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Design Errors</a:t>
            </a:r>
            <a:endParaRPr lang="en-US" dirty="0"/>
          </a:p>
        </p:txBody>
      </p:sp>
      <p:sp>
        <p:nvSpPr>
          <p:cNvPr id="3" name="Content Placeholder 2"/>
          <p:cNvSpPr>
            <a:spLocks noGrp="1"/>
          </p:cNvSpPr>
          <p:nvPr>
            <p:ph idx="1"/>
          </p:nvPr>
        </p:nvSpPr>
        <p:spPr/>
        <p:txBody>
          <a:bodyPr/>
          <a:lstStyle/>
          <a:p>
            <a:endParaRPr lang="en-US"/>
          </a:p>
        </p:txBody>
      </p:sp>
      <p:pic>
        <p:nvPicPr>
          <p:cNvPr id="7270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2896" y="990600"/>
            <a:ext cx="5671806" cy="4343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27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1" y="1714570"/>
            <a:ext cx="3817620" cy="506723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7055178"/>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2466" name="Picture 2" descr="C:\Users\jasonh\Documents\Research\research - Media lib\hci\example - patterns\pattern-direct-to-error-b.png"/>
          <p:cNvPicPr>
            <a:picLocks noChangeAspect="1" noChangeArrowheads="1"/>
          </p:cNvPicPr>
          <p:nvPr/>
        </p:nvPicPr>
        <p:blipFill rotWithShape="1">
          <a:blip r:embed="rId3">
            <a:extLst>
              <a:ext uri="{28A0092B-C50C-407E-A947-70E740481C1C}">
                <a14:useLocalDpi xmlns:a14="http://schemas.microsoft.com/office/drawing/2010/main" val="0"/>
              </a:ext>
            </a:extLst>
          </a:blip>
          <a:srcRect l="9936" t="14278" r="12035" b="15128"/>
          <a:stretch/>
        </p:blipFill>
        <p:spPr bwMode="auto">
          <a:xfrm>
            <a:off x="0" y="228600"/>
            <a:ext cx="9144000" cy="625325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16686057"/>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4" descr="C:\Users\jasonh\Documents\Research\research - Media lib\hci\example - patterns\pattern-direct-to-error-c.png"/>
          <p:cNvPicPr>
            <a:picLocks noChangeAspect="1" noChangeArrowheads="1"/>
          </p:cNvPicPr>
          <p:nvPr/>
        </p:nvPicPr>
        <p:blipFill rotWithShape="1">
          <a:blip r:embed="rId2">
            <a:extLst>
              <a:ext uri="{28A0092B-C50C-407E-A947-70E740481C1C}">
                <a14:useLocalDpi xmlns:a14="http://schemas.microsoft.com/office/drawing/2010/main" val="0"/>
              </a:ext>
            </a:extLst>
          </a:blip>
          <a:srcRect l="11887" t="18560" r="13704" b="19972"/>
          <a:stretch/>
        </p:blipFill>
        <p:spPr bwMode="auto">
          <a:xfrm>
            <a:off x="-7620" y="786560"/>
            <a:ext cx="9151620" cy="57145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125458"/>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63490" name="Picture 2" descr="C:\Users\jasonh\Documents\Research\research - Media lib\hci\example - patterns\pattern-error.png"/>
          <p:cNvPicPr>
            <a:picLocks noChangeAspect="1" noChangeArrowheads="1"/>
          </p:cNvPicPr>
          <p:nvPr/>
        </p:nvPicPr>
        <p:blipFill rotWithShape="1">
          <a:blip r:embed="rId3">
            <a:extLst>
              <a:ext uri="{28A0092B-C50C-407E-A947-70E740481C1C}">
                <a14:useLocalDpi xmlns:a14="http://schemas.microsoft.com/office/drawing/2010/main" val="0"/>
              </a:ext>
            </a:extLst>
          </a:blip>
          <a:srcRect l="6422" t="22055" r="8349" b="5030"/>
          <a:stretch/>
        </p:blipFill>
        <p:spPr bwMode="auto">
          <a:xfrm>
            <a:off x="0" y="304800"/>
            <a:ext cx="9144000" cy="61124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5042742"/>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Odd Error</a:t>
            </a:r>
            <a:endParaRPr lang="en-US" dirty="0"/>
          </a:p>
        </p:txBody>
      </p:sp>
      <p:sp>
        <p:nvSpPr>
          <p:cNvPr id="3" name="Content Placeholder 2"/>
          <p:cNvSpPr>
            <a:spLocks noGrp="1"/>
          </p:cNvSpPr>
          <p:nvPr>
            <p:ph idx="1"/>
          </p:nvPr>
        </p:nvSpPr>
        <p:spPr/>
        <p:txBody>
          <a:bodyPr/>
          <a:lstStyle/>
          <a:p>
            <a:endParaRPr lang="en-US"/>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8415" y="1143000"/>
            <a:ext cx="13508608" cy="5715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78474278"/>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 Odd Error</a:t>
            </a:r>
            <a:endParaRPr lang="en-US" dirty="0"/>
          </a:p>
        </p:txBody>
      </p:sp>
      <p:sp>
        <p:nvSpPr>
          <p:cNvPr id="3" name="Content Placeholder 2"/>
          <p:cNvSpPr>
            <a:spLocks noGrp="1"/>
          </p:cNvSpPr>
          <p:nvPr>
            <p:ph idx="1"/>
          </p:nvPr>
        </p:nvSpPr>
        <p:spPr/>
        <p:txBody>
          <a:bodyPr/>
          <a:lstStyle/>
          <a:p>
            <a:endParaRPr lang="en-US"/>
          </a:p>
        </p:txBody>
      </p:sp>
      <p:pic>
        <p:nvPicPr>
          <p:cNvPr id="614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66800"/>
            <a:ext cx="13724974" cy="579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19890318"/>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Contest: Worst UIs possible</a:t>
            </a:r>
            <a:endParaRPr lang="en-US" dirty="0"/>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17978" y="1175839"/>
            <a:ext cx="9161978" cy="4620011"/>
            <a:chOff x="586473" y="1023440"/>
            <a:chExt cx="8397190" cy="4234360"/>
          </a:xfrm>
        </p:grpSpPr>
        <p:pic>
          <p:nvPicPr>
            <p:cNvPr id="4100"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67200" y="1031061"/>
              <a:ext cx="4716463" cy="422673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473" y="1023440"/>
              <a:ext cx="3680727" cy="42343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26277475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a:xfrm>
            <a:off x="609600" y="1295400"/>
            <a:ext cx="8077200" cy="4525963"/>
          </a:xfrm>
        </p:spPr>
        <p:txBody>
          <a:bodyPr/>
          <a:lstStyle/>
          <a:p>
            <a:r>
              <a:rPr lang="en-US" dirty="0" smtClean="0"/>
              <a:t>HW2A / HW2B due Wed Jan 31 at 11:59pm</a:t>
            </a:r>
          </a:p>
          <a:p>
            <a:pPr lvl="1"/>
            <a:r>
              <a:rPr lang="en-US" dirty="0" smtClean="0"/>
              <a:t>Should have done an iteration at this point</a:t>
            </a:r>
          </a:p>
          <a:p>
            <a:pPr lvl="1"/>
            <a:r>
              <a:rPr lang="en-US" dirty="0" smtClean="0"/>
              <a:t>Did some user testing with another student in class</a:t>
            </a:r>
          </a:p>
          <a:p>
            <a:r>
              <a:rPr lang="en-US" dirty="0" smtClean="0"/>
              <a:t>Next reading</a:t>
            </a:r>
          </a:p>
          <a:p>
            <a:pPr lvl="1"/>
            <a:r>
              <a:rPr lang="en-US" dirty="0" smtClean="0"/>
              <a:t>None</a:t>
            </a:r>
            <a:endParaRPr lang="en-US" dirty="0"/>
          </a:p>
          <a:p>
            <a:r>
              <a:rPr lang="en-US" dirty="0" smtClean="0"/>
              <a:t>Design of Everyday Things</a:t>
            </a:r>
          </a:p>
          <a:p>
            <a:pPr lvl="1"/>
            <a:r>
              <a:rPr lang="en-US" dirty="0" smtClean="0"/>
              <a:t>Get book and start reading it</a:t>
            </a:r>
          </a:p>
          <a:p>
            <a:r>
              <a:rPr lang="en-US" dirty="0" smtClean="0"/>
              <a:t>Reminder: do tutorials on HTML / CSS</a:t>
            </a:r>
          </a:p>
          <a:p>
            <a:pPr lvl="1"/>
            <a:r>
              <a:rPr lang="en-US" dirty="0" smtClean="0"/>
              <a:t>Will start class portion in two weeks</a:t>
            </a:r>
            <a:endParaRPr lang="en-US" dirty="0"/>
          </a:p>
        </p:txBody>
      </p:sp>
      <p:sp>
        <p:nvSpPr>
          <p:cNvPr id="4" name="Rectangle 3"/>
          <p:cNvSpPr/>
          <p:nvPr/>
        </p:nvSpPr>
        <p:spPr>
          <a:xfrm>
            <a:off x="-2667000" y="2667000"/>
            <a:ext cx="1981200" cy="2667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a:t>
            </a:r>
          </a:p>
          <a:p>
            <a:pPr algn="ctr"/>
            <a:endParaRPr lang="en-US" dirty="0"/>
          </a:p>
          <a:p>
            <a:pPr algn="ctr"/>
            <a:r>
              <a:rPr lang="en-US" dirty="0" smtClean="0"/>
              <a:t>Add HW2a check about other student</a:t>
            </a:r>
            <a:endParaRPr lang="en-US" dirty="0"/>
          </a:p>
        </p:txBody>
      </p:sp>
    </p:spTree>
    <p:extLst>
      <p:ext uri="{BB962C8B-B14F-4D97-AF65-F5344CB8AC3E}">
        <p14:creationId xmlns:p14="http://schemas.microsoft.com/office/powerpoint/2010/main" val="209242248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Ira Glass on Creativity</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pPr marL="0" indent="0" algn="r">
              <a:buNone/>
            </a:pPr>
            <a:r>
              <a:rPr lang="en-US" sz="2800" dirty="0">
                <a:hlinkClick r:id="rId2"/>
              </a:rPr>
              <a:t>https://</a:t>
            </a:r>
            <a:r>
              <a:rPr lang="en-US" sz="2800" dirty="0" smtClean="0">
                <a:hlinkClick r:id="rId2"/>
              </a:rPr>
              <a:t>www.youtube.com/watch?v=3ResTHKVxf4</a:t>
            </a:r>
            <a:r>
              <a:rPr lang="en-US" sz="2800" dirty="0" smtClean="0"/>
              <a:t> </a:t>
            </a:r>
            <a:endParaRPr lang="en-US" sz="28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088" y="1133475"/>
            <a:ext cx="8759825" cy="4352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254672320"/>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Today’s Outline</a:t>
            </a:r>
            <a:endParaRPr lang="en-US" dirty="0"/>
          </a:p>
        </p:txBody>
      </p:sp>
      <p:sp>
        <p:nvSpPr>
          <p:cNvPr id="3" name="Content Placeholder 2"/>
          <p:cNvSpPr>
            <a:spLocks noGrp="1"/>
          </p:cNvSpPr>
          <p:nvPr>
            <p:ph idx="1"/>
          </p:nvPr>
        </p:nvSpPr>
        <p:spPr/>
        <p:txBody>
          <a:bodyPr/>
          <a:lstStyle/>
          <a:p>
            <a:r>
              <a:rPr lang="en-US" dirty="0" smtClean="0">
                <a:solidFill>
                  <a:schemeClr val="bg1">
                    <a:lumMod val="50000"/>
                  </a:schemeClr>
                </a:solidFill>
              </a:rPr>
              <a:t>Types of errors</a:t>
            </a:r>
          </a:p>
          <a:p>
            <a:r>
              <a:rPr lang="en-US" dirty="0" smtClean="0">
                <a:solidFill>
                  <a:schemeClr val="bg1">
                    <a:lumMod val="50000"/>
                  </a:schemeClr>
                </a:solidFill>
              </a:rPr>
              <a:t>Designing for errors</a:t>
            </a:r>
          </a:p>
          <a:p>
            <a:r>
              <a:rPr lang="en-US" dirty="0" smtClean="0"/>
              <a:t>Common Usability Bugs / Heuristic Evaluation</a:t>
            </a:r>
          </a:p>
          <a:p>
            <a:pPr lvl="1"/>
            <a:r>
              <a:rPr lang="en-US" dirty="0" smtClean="0"/>
              <a:t>Over next few slides, </a:t>
            </a:r>
            <a:br>
              <a:rPr lang="en-US" dirty="0" smtClean="0"/>
            </a:br>
            <a:r>
              <a:rPr lang="en-US" dirty="0" smtClean="0"/>
              <a:t>will show GUI screenshots</a:t>
            </a:r>
          </a:p>
          <a:p>
            <a:pPr lvl="1"/>
            <a:r>
              <a:rPr lang="en-US" dirty="0" smtClean="0"/>
              <a:t>You point out usability bugs</a:t>
            </a:r>
          </a:p>
          <a:p>
            <a:pPr lvl="1"/>
            <a:r>
              <a:rPr lang="en-US" dirty="0" smtClean="0"/>
              <a:t>And suggest a fix</a:t>
            </a:r>
          </a:p>
          <a:p>
            <a:pPr lvl="1"/>
            <a:r>
              <a:rPr lang="en-US" dirty="0" smtClean="0"/>
              <a:t>Some examples from this book</a:t>
            </a:r>
            <a:endParaRPr lang="en-US" dirty="0"/>
          </a:p>
        </p:txBody>
      </p:sp>
      <p:pic>
        <p:nvPicPr>
          <p:cNvPr id="1026" name="Picture 2" descr="https://images-na.ssl-images-amazon.com/images/I/51bs10NF3HL._SX383_BO1,204,203,200_.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324600" y="3218608"/>
            <a:ext cx="2760608" cy="3578037"/>
          </a:xfrm>
          <a:prstGeom prst="rect">
            <a:avLst/>
          </a:prstGeom>
          <a:noFill/>
          <a:extLst>
            <a:ext uri="{909E8E84-426E-40DD-AFC4-6F175D3DCCD1}">
              <a14:hiddenFill xmlns:a14="http://schemas.microsoft.com/office/drawing/2010/main">
                <a:solidFill>
                  <a:srgbClr val="FFFFFF"/>
                </a:solidFill>
              </a14:hiddenFill>
            </a:ext>
          </a:extLst>
        </p:spPr>
      </p:pic>
      <p:cxnSp>
        <p:nvCxnSpPr>
          <p:cNvPr id="5" name="Straight Connector 4"/>
          <p:cNvCxnSpPr/>
          <p:nvPr/>
        </p:nvCxnSpPr>
        <p:spPr>
          <a:xfrm>
            <a:off x="5638800" y="5334000"/>
            <a:ext cx="609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76625028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Hawaii Jan2018 Missile Alert</a:t>
            </a:r>
            <a:endParaRPr lang="en-US" dirty="0"/>
          </a:p>
        </p:txBody>
      </p:sp>
      <p:pic>
        <p:nvPicPr>
          <p:cNvPr id="1026" name="Picture 2" descr="Image result for hawaii missile alert"/>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43000" y="1250949"/>
            <a:ext cx="6858000" cy="48577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7680240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Examples of Design Errors</a:t>
            </a:r>
            <a:endParaRPr lang="en-US" dirty="0"/>
          </a:p>
        </p:txBody>
      </p:sp>
      <p:sp>
        <p:nvSpPr>
          <p:cNvPr id="3" name="Content Placeholder 2"/>
          <p:cNvSpPr>
            <a:spLocks noGrp="1"/>
          </p:cNvSpPr>
          <p:nvPr>
            <p:ph idx="1"/>
          </p:nvPr>
        </p:nvSpPr>
        <p:spPr/>
        <p:txBody>
          <a:bodyPr/>
          <a:lstStyle/>
          <a:p>
            <a:endParaRPr lang="en-US" dirty="0"/>
          </a:p>
        </p:txBody>
      </p:sp>
      <p:pic>
        <p:nvPicPr>
          <p:cNvPr id="5121" name="Picture 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66800" y="1042617"/>
            <a:ext cx="6934200" cy="57508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19119836"/>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Hawaii Alert System</a:t>
            </a:r>
            <a:endParaRPr lang="en-US" dirty="0"/>
          </a:p>
        </p:txBody>
      </p:sp>
      <p:sp>
        <p:nvSpPr>
          <p:cNvPr id="3" name="Content Placeholder 2"/>
          <p:cNvSpPr>
            <a:spLocks noGrp="1"/>
          </p:cNvSpPr>
          <p:nvPr>
            <p:ph idx="1"/>
          </p:nvPr>
        </p:nvSpPr>
        <p:spPr/>
        <p:txBody>
          <a:bodyPr/>
          <a:lstStyle/>
          <a:p>
            <a:endParaRPr lang="en-US"/>
          </a:p>
        </p:txBody>
      </p:sp>
      <p:pic>
        <p:nvPicPr>
          <p:cNvPr id="4" name="Picture 2" descr="C:\Users\jasonh\Documents\Research\research - Media lib\hci\example - bad ui\hawaii-DTowcFJU0AAvtVo.jpg"/>
          <p:cNvPicPr>
            <a:picLocks noChangeAspect="1" noChangeArrowheads="1"/>
          </p:cNvPicPr>
          <p:nvPr/>
        </p:nvPicPr>
        <p:blipFill rotWithShape="1">
          <a:blip r:embed="rId2">
            <a:extLst>
              <a:ext uri="{28A0092B-C50C-407E-A947-70E740481C1C}">
                <a14:useLocalDpi xmlns:a14="http://schemas.microsoft.com/office/drawing/2010/main" val="0"/>
              </a:ext>
            </a:extLst>
          </a:blip>
          <a:srcRect t="4882" b="10611"/>
          <a:stretch/>
        </p:blipFill>
        <p:spPr bwMode="auto">
          <a:xfrm>
            <a:off x="0" y="1066800"/>
            <a:ext cx="9144000" cy="5795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32389483"/>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a:p>
        </p:txBody>
      </p:sp>
      <p:pic>
        <p:nvPicPr>
          <p:cNvPr id="2050" name="Picture 2" descr="C:\Users\jasonh\Documents\Research\research - Media lib\hci\example - gui bloopers\blooper-2.17-radio-vs-checkbo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67000" y="48846"/>
            <a:ext cx="6477000" cy="68091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0945186"/>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Here?</a:t>
            </a:r>
            <a:br>
              <a:rPr lang="en-US" dirty="0" smtClean="0"/>
            </a:br>
            <a:r>
              <a:rPr lang="en-US" sz="3200" dirty="0" smtClean="0"/>
              <a:t>Kodak Picture Disk software</a:t>
            </a:r>
            <a:endParaRPr lang="en-US" sz="3200" dirty="0"/>
          </a:p>
        </p:txBody>
      </p:sp>
      <p:sp>
        <p:nvSpPr>
          <p:cNvPr id="3" name="Content Placeholder 2"/>
          <p:cNvSpPr>
            <a:spLocks noGrp="1"/>
          </p:cNvSpPr>
          <p:nvPr>
            <p:ph idx="1"/>
          </p:nvPr>
        </p:nvSpPr>
        <p:spPr/>
        <p:txBody>
          <a:bodyPr/>
          <a:lstStyle/>
          <a:p>
            <a:endParaRPr lang="en-US" dirty="0" smtClean="0"/>
          </a:p>
          <a:p>
            <a:r>
              <a:rPr lang="en-US" dirty="0" smtClean="0"/>
              <a:t>This one is less obvious</a:t>
            </a:r>
          </a:p>
          <a:p>
            <a:r>
              <a:rPr lang="en-US" dirty="0" smtClean="0"/>
              <a:t>All the items are actions, except for Two Page, which is a toggle. Inconsistent and not the proper use of buttons</a:t>
            </a:r>
            <a:endParaRPr lang="en-US" dirty="0"/>
          </a:p>
        </p:txBody>
      </p:sp>
      <p:pic>
        <p:nvPicPr>
          <p:cNvPr id="3074" name="Picture 2" descr="C:\Users\jasonh\Documents\Research\research - Media lib\hci\example - gui bloopers\blooper-2.43-kodak-picture-disk-toggle-vs-command-buttons.png"/>
          <p:cNvPicPr>
            <a:picLocks noChangeAspect="1" noChangeArrowheads="1"/>
          </p:cNvPicPr>
          <p:nvPr/>
        </p:nvPicPr>
        <p:blipFill rotWithShape="1">
          <a:blip r:embed="rId3">
            <a:extLst>
              <a:ext uri="{28A0092B-C50C-407E-A947-70E740481C1C}">
                <a14:useLocalDpi xmlns:a14="http://schemas.microsoft.com/office/drawing/2010/main" val="0"/>
              </a:ext>
            </a:extLst>
          </a:blip>
          <a:srcRect l="1181" r="838"/>
          <a:stretch/>
        </p:blipFill>
        <p:spPr bwMode="auto">
          <a:xfrm>
            <a:off x="-33618" y="1600200"/>
            <a:ext cx="9177618" cy="533400"/>
          </a:xfrm>
          <a:prstGeom prst="rect">
            <a:avLst/>
          </a:prstGeom>
          <a:noFill/>
          <a:extLst>
            <a:ext uri="{909E8E84-426E-40DD-AFC4-6F175D3DCCD1}">
              <a14:hiddenFill xmlns:a14="http://schemas.microsoft.com/office/drawing/2010/main">
                <a:solidFill>
                  <a:srgbClr val="FFFFFF"/>
                </a:solidFill>
              </a14:hiddenFill>
            </a:ext>
          </a:extLst>
        </p:spPr>
      </p:pic>
      <p:sp>
        <p:nvSpPr>
          <p:cNvPr id="4" name="Rectangle 3"/>
          <p:cNvSpPr/>
          <p:nvPr/>
        </p:nvSpPr>
        <p:spPr>
          <a:xfrm>
            <a:off x="228600" y="2819400"/>
            <a:ext cx="8534400" cy="1676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34450558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What’s Wrong Here?</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r>
              <a:rPr lang="en-US" dirty="0" smtClean="0"/>
              <a:t>Clearer what it is toggling</a:t>
            </a:r>
          </a:p>
          <a:p>
            <a:endParaRPr lang="en-US" dirty="0"/>
          </a:p>
          <a:p>
            <a:r>
              <a:rPr lang="en-US" dirty="0" smtClean="0"/>
              <a:t>Or have a set of radio buttons</a:t>
            </a:r>
            <a:endParaRPr lang="en-US" dirty="0"/>
          </a:p>
        </p:txBody>
      </p:sp>
      <p:pic>
        <p:nvPicPr>
          <p:cNvPr id="6146" name="Picture 2" descr="C:\Users\jasonh\Documents\Research\research - Media lib\hci\example - gui bloopers\blooper2-2.17-bad-unclear-toggl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 y="1447800"/>
            <a:ext cx="7019112" cy="990600"/>
          </a:xfrm>
          <a:prstGeom prst="rect">
            <a:avLst/>
          </a:prstGeom>
          <a:noFill/>
          <a:extLst>
            <a:ext uri="{909E8E84-426E-40DD-AFC4-6F175D3DCCD1}">
              <a14:hiddenFill xmlns:a14="http://schemas.microsoft.com/office/drawing/2010/main">
                <a:solidFill>
                  <a:srgbClr val="FFFFFF"/>
                </a:solidFill>
              </a14:hiddenFill>
            </a:ext>
          </a:extLst>
        </p:spPr>
      </p:pic>
      <p:pic>
        <p:nvPicPr>
          <p:cNvPr id="6147" name="Picture 3" descr="C:\Users\jasonh\Documents\Research\research - Media lib\hci\example - gui bloopers\blooper2-2.18-good-clear-toggle.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248400" y="3200400"/>
            <a:ext cx="2593075" cy="1143000"/>
          </a:xfrm>
          <a:prstGeom prst="rect">
            <a:avLst/>
          </a:prstGeom>
          <a:noFill/>
          <a:extLst>
            <a:ext uri="{909E8E84-426E-40DD-AFC4-6F175D3DCCD1}">
              <a14:hiddenFill xmlns:a14="http://schemas.microsoft.com/office/drawing/2010/main">
                <a:solidFill>
                  <a:srgbClr val="FFFFFF"/>
                </a:solidFill>
              </a14:hiddenFill>
            </a:ext>
          </a:extLst>
        </p:spPr>
      </p:pic>
      <p:pic>
        <p:nvPicPr>
          <p:cNvPr id="6148" name="Picture 4" descr="C:\Users\jasonh\Documents\Research\research - Media lib\hci\example - gui bloopers\blooper2-2.19-good-clear-toggle-and-opposite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248401" y="4486275"/>
            <a:ext cx="2593074" cy="1374471"/>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6"/>
          <p:cNvSpPr/>
          <p:nvPr/>
        </p:nvSpPr>
        <p:spPr>
          <a:xfrm>
            <a:off x="228600" y="2819400"/>
            <a:ext cx="8763000" cy="32004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4" name="Rectangle 3"/>
          <p:cNvSpPr/>
          <p:nvPr/>
        </p:nvSpPr>
        <p:spPr>
          <a:xfrm>
            <a:off x="9753600" y="1676400"/>
            <a:ext cx="6324600" cy="762000"/>
          </a:xfrm>
          <a:prstGeom prst="rect">
            <a:avLst/>
          </a:prstGeom>
          <a:solidFill>
            <a:schemeClr val="bg1">
              <a:lumMod val="75000"/>
            </a:schemeClr>
          </a:solidFill>
        </p:spPr>
        <p:style>
          <a:lnRef idx="1">
            <a:schemeClr val="accent1"/>
          </a:lnRef>
          <a:fillRef idx="3">
            <a:schemeClr val="accent1"/>
          </a:fillRef>
          <a:effectRef idx="2">
            <a:schemeClr val="accent1"/>
          </a:effectRef>
          <a:fontRef idx="minor">
            <a:schemeClr val="lt1"/>
          </a:fontRef>
        </p:style>
        <p:txBody>
          <a:bodyPr rtlCol="0" anchor="ctr"/>
          <a:lstStyle/>
          <a:p>
            <a:r>
              <a:rPr lang="en-US" sz="2800" b="1" dirty="0" smtClean="0">
                <a:solidFill>
                  <a:schemeClr val="tx1"/>
                </a:solidFill>
              </a:rPr>
              <a:t>Type-in Mode:  </a:t>
            </a:r>
            <a:r>
              <a:rPr lang="en-US" sz="2800" b="1" dirty="0" smtClean="0">
                <a:solidFill>
                  <a:schemeClr val="tx1"/>
                </a:solidFill>
                <a:sym typeface="Wingdings"/>
              </a:rPr>
              <a:t></a:t>
            </a:r>
            <a:r>
              <a:rPr lang="en-US" sz="2800" b="1" dirty="0" smtClean="0">
                <a:solidFill>
                  <a:schemeClr val="tx1"/>
                </a:solidFill>
              </a:rPr>
              <a:t>  Insert vs. Overstrike</a:t>
            </a:r>
            <a:endParaRPr lang="en-US" sz="2800" b="1" dirty="0">
              <a:solidFill>
                <a:schemeClr val="tx1"/>
              </a:solidFill>
            </a:endParaRPr>
          </a:p>
        </p:txBody>
      </p:sp>
    </p:spTree>
    <p:extLst>
      <p:ext uri="{BB962C8B-B14F-4D97-AF65-F5344CB8AC3E}">
        <p14:creationId xmlns:p14="http://schemas.microsoft.com/office/powerpoint/2010/main" val="262447492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7"/>
                                        </p:tgtEl>
                                      </p:cBhvr>
                                    </p:animEffect>
                                    <p:set>
                                      <p:cBhvr>
                                        <p:cTn id="7" dur="1" fill="hold">
                                          <p:stCondLst>
                                            <p:cond delay="4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dirty="0" smtClean="0"/>
          </a:p>
          <a:p>
            <a:r>
              <a:rPr lang="en-US" dirty="0" smtClean="0"/>
              <a:t>Uses tabs as a selection (weird) vs navigation</a:t>
            </a:r>
            <a:endParaRPr lang="en-US" dirty="0"/>
          </a:p>
        </p:txBody>
      </p:sp>
      <p:pic>
        <p:nvPicPr>
          <p:cNvPr id="4099" name="Picture 3" descr="C:\Users\jasonh\Documents\Research\research - Media lib\hci\example - gui bloopers\blooper2-2.26-bad-tabs-used-as-navigation.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335280"/>
            <a:ext cx="9079642" cy="4998720"/>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p:nvPr/>
        </p:nvSpPr>
        <p:spPr>
          <a:xfrm>
            <a:off x="228600" y="5410200"/>
            <a:ext cx="8534400" cy="990600"/>
          </a:xfrm>
          <a:prstGeom prst="rect">
            <a:avLst/>
          </a:prstGeom>
          <a:solidFill>
            <a:schemeClr val="accent3">
              <a:lumMod val="40000"/>
              <a:lumOff val="6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13256338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2" name="Picture 2" descr="C:\Users\jasonh\Documents\Research\research - Media lib\hci\example - gui bloopers\blooper2-2.29-good-tabs-used-as-navigation-fixe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4845"/>
            <a:ext cx="9144000" cy="519545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3662064"/>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170" name="Picture 2" descr="C:\Users\jasonh\Documents\Research\research - Media lib\hci\example - gui bloopers\blooper2-2.39-bad-incorrect-use-checkboxe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0"/>
            <a:ext cx="5791200" cy="788214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14994838"/>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8194" name="Picture 2" descr="C:\Users\jasonh\Documents\Research\research - Media lib\hci\example - gui bloopers\blooper2-2.40-uneditable-text-fiel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57400" y="6547"/>
            <a:ext cx="5943600" cy="685145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34501873"/>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9218" name="Picture 2" descr="C:\Users\jasonh\Documents\Research\research - Media lib\hci\example - gui bloopers\blooper2-2.43-fixed-uneditable-text-field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0" y="-10158"/>
            <a:ext cx="5943600" cy="68681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99001478"/>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42" name="Picture 2" descr="C:\Users\jasonh\Documents\Research\research - Media lib\hci\example - gui bloopers\blooper-3.1-bad-add-delete-button-wrong-plac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01143"/>
            <a:ext cx="6673850" cy="67568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6036904"/>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6610" name="Rectangle 2"/>
          <p:cNvSpPr>
            <a:spLocks noGrp="1" noChangeArrowheads="1"/>
          </p:cNvSpPr>
          <p:nvPr>
            <p:ph type="title"/>
          </p:nvPr>
        </p:nvSpPr>
        <p:spPr/>
        <p:txBody>
          <a:bodyPr/>
          <a:lstStyle/>
          <a:p>
            <a:r>
              <a:rPr lang="en-US" dirty="0"/>
              <a:t>Florida Ballots (2000)</a:t>
            </a:r>
          </a:p>
        </p:txBody>
      </p:sp>
      <p:pic>
        <p:nvPicPr>
          <p:cNvPr id="196611" name="Picture 3" descr="2000electionballo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930023"/>
            <a:ext cx="7410450" cy="592797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4492566"/>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1266" name="Picture 2" descr="C:\Users\jasonh\Documents\Research\research - Media lib\hci\example - gui bloopers\blooper-3.3-good-add-delete-button-wrong-plac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76400" y="24767"/>
            <a:ext cx="6477000" cy="68332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40638200"/>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6"/>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Heuristic Evaluation</a:t>
            </a:r>
            <a:endParaRPr lang="en-US" dirty="0"/>
          </a:p>
        </p:txBody>
      </p:sp>
      <p:sp>
        <p:nvSpPr>
          <p:cNvPr id="3" name="Content Placeholder 2"/>
          <p:cNvSpPr>
            <a:spLocks noGrp="1"/>
          </p:cNvSpPr>
          <p:nvPr>
            <p:ph idx="1"/>
          </p:nvPr>
        </p:nvSpPr>
        <p:spPr>
          <a:xfrm>
            <a:off x="609600" y="922020"/>
            <a:ext cx="8077200" cy="5211763"/>
          </a:xfrm>
        </p:spPr>
        <p:txBody>
          <a:bodyPr/>
          <a:lstStyle/>
          <a:p>
            <a:r>
              <a:rPr lang="en-US" dirty="0" smtClean="0"/>
              <a:t>Cheap and fast method for finding problems</a:t>
            </a:r>
          </a:p>
          <a:p>
            <a:pPr lvl="1"/>
            <a:r>
              <a:rPr lang="en-US" dirty="0" smtClean="0"/>
              <a:t>My personal favorite usability method</a:t>
            </a:r>
            <a:endParaRPr lang="en-US" dirty="0"/>
          </a:p>
          <a:p>
            <a:r>
              <a:rPr lang="en-US" dirty="0" smtClean="0"/>
              <a:t>Developed by </a:t>
            </a:r>
            <a:r>
              <a:rPr lang="en-US" dirty="0" err="1" smtClean="0"/>
              <a:t>Jakob</a:t>
            </a:r>
            <a:r>
              <a:rPr lang="en-US" dirty="0" smtClean="0"/>
              <a:t> Nielsen</a:t>
            </a:r>
          </a:p>
          <a:p>
            <a:r>
              <a:rPr lang="en-US" dirty="0" smtClean="0"/>
              <a:t>Basic idea</a:t>
            </a:r>
          </a:p>
          <a:p>
            <a:pPr lvl="1"/>
            <a:r>
              <a:rPr lang="en-US" dirty="0" smtClean="0"/>
              <a:t>Review a user interface </a:t>
            </a:r>
            <a:endParaRPr lang="en-US" dirty="0"/>
          </a:p>
          <a:p>
            <a:pPr lvl="1"/>
            <a:r>
              <a:rPr lang="en-US" dirty="0" smtClean="0"/>
              <a:t>Compare each screen against a list of heuristics</a:t>
            </a:r>
          </a:p>
          <a:p>
            <a:pPr lvl="1"/>
            <a:r>
              <a:rPr lang="en-US" dirty="0" smtClean="0"/>
              <a:t>See where interface does (or not) comply</a:t>
            </a:r>
          </a:p>
          <a:p>
            <a:pPr lvl="1"/>
            <a:r>
              <a:rPr lang="en-US" dirty="0" smtClean="0"/>
              <a:t>Note: which heuristic it violates less important </a:t>
            </a:r>
            <a:br>
              <a:rPr lang="en-US" dirty="0" smtClean="0"/>
            </a:br>
            <a:r>
              <a:rPr lang="en-US" dirty="0" smtClean="0"/>
              <a:t>than finding a (potential) usability problem</a:t>
            </a:r>
          </a:p>
          <a:p>
            <a:r>
              <a:rPr lang="en-US" dirty="0" smtClean="0"/>
              <a:t>Recommend using for </a:t>
            </a:r>
            <a:r>
              <a:rPr lang="en-US" dirty="0" smtClean="0"/>
              <a:t>HW2 </a:t>
            </a:r>
            <a:r>
              <a:rPr lang="en-US" dirty="0" smtClean="0"/>
              <a:t>++ </a:t>
            </a:r>
            <a:r>
              <a:rPr lang="en-US" dirty="0" smtClean="0"/>
              <a:t>before submitting</a:t>
            </a:r>
          </a:p>
          <a:p>
            <a:r>
              <a:rPr lang="en-US" dirty="0" smtClean="0"/>
              <a:t>Will have a HW specifically on practicing </a:t>
            </a:r>
            <a:r>
              <a:rPr lang="en-US" dirty="0" err="1" smtClean="0"/>
              <a:t>HEval</a:t>
            </a:r>
            <a:endParaRPr lang="en-US" dirty="0"/>
          </a:p>
        </p:txBody>
      </p:sp>
      <p:pic>
        <p:nvPicPr>
          <p:cNvPr id="5" name="Picture 4" descr="http://www.masternewmedia.org/news/images/jakob_nielsen_thumbs_up.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086600" y="1531620"/>
            <a:ext cx="1649413" cy="1933575"/>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Connector 6"/>
          <p:cNvCxnSpPr/>
          <p:nvPr/>
        </p:nvCxnSpPr>
        <p:spPr>
          <a:xfrm>
            <a:off x="5562600" y="2217420"/>
            <a:ext cx="1371600" cy="0"/>
          </a:xfrm>
          <a:prstGeom prst="line">
            <a:avLst/>
          </a:prstGeom>
        </p:spPr>
        <p:style>
          <a:lnRef idx="2">
            <a:schemeClr val="accent1"/>
          </a:lnRef>
          <a:fillRef idx="0">
            <a:schemeClr val="accent1"/>
          </a:fillRef>
          <a:effectRef idx="1">
            <a:schemeClr val="accent1"/>
          </a:effectRef>
          <a:fontRef idx="minor">
            <a:schemeClr val="tx1"/>
          </a:fontRef>
        </p:style>
      </p:cxnSp>
      <p:sp>
        <p:nvSpPr>
          <p:cNvPr id="4" name="Rectangle 3"/>
          <p:cNvSpPr/>
          <p:nvPr/>
        </p:nvSpPr>
        <p:spPr>
          <a:xfrm>
            <a:off x="-2133600" y="2895600"/>
            <a:ext cx="1676400" cy="22479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61220138"/>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2898" name="Rectangle 2"/>
          <p:cNvSpPr>
            <a:spLocks noGrp="1"/>
          </p:cNvSpPr>
          <p:nvPr>
            <p:ph type="title"/>
          </p:nvPr>
        </p:nvSpPr>
        <p:spPr/>
        <p:txBody>
          <a:bodyPr/>
          <a:lstStyle/>
          <a:p>
            <a:r>
              <a:rPr lang="en-US" dirty="0" smtClean="0"/>
              <a:t>Heuristics</a:t>
            </a:r>
            <a:br>
              <a:rPr lang="en-US" dirty="0" smtClean="0"/>
            </a:br>
            <a:r>
              <a:rPr lang="en-US" sz="2800" dirty="0" smtClean="0"/>
              <a:t>H2-1: Visibility of System Status</a:t>
            </a:r>
            <a:endParaRPr lang="en-US" sz="3600" dirty="0" smtClean="0"/>
          </a:p>
        </p:txBody>
      </p:sp>
      <p:grpSp>
        <p:nvGrpSpPr>
          <p:cNvPr id="592899" name="Group 3"/>
          <p:cNvGrpSpPr>
            <a:grpSpLocks/>
          </p:cNvGrpSpPr>
          <p:nvPr/>
        </p:nvGrpSpPr>
        <p:grpSpPr bwMode="auto">
          <a:xfrm>
            <a:off x="914400" y="4860925"/>
            <a:ext cx="7486841" cy="1311275"/>
            <a:chOff x="864" y="1018"/>
            <a:chExt cx="4168" cy="730"/>
          </a:xfrm>
        </p:grpSpPr>
        <p:pic>
          <p:nvPicPr>
            <p:cNvPr id="592900" name="Picture 4" descr="progr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4" y="1056"/>
              <a:ext cx="4168" cy="692"/>
            </a:xfrm>
            <a:prstGeom prst="rect">
              <a:avLst/>
            </a:prstGeom>
            <a:noFill/>
            <a:extLst>
              <a:ext uri="{909E8E84-426E-40DD-AFC4-6F175D3DCCD1}">
                <a14:hiddenFill xmlns:a14="http://schemas.microsoft.com/office/drawing/2010/main">
                  <a:solidFill>
                    <a:srgbClr val="FFFFFF"/>
                  </a:solidFill>
                </a14:hiddenFill>
              </a:ext>
            </a:extLst>
          </p:spPr>
        </p:pic>
        <p:sp>
          <p:nvSpPr>
            <p:cNvPr id="592901" name="Text Box 5"/>
            <p:cNvSpPr txBox="1">
              <a:spLocks noChangeArrowheads="1"/>
            </p:cNvSpPr>
            <p:nvPr/>
          </p:nvSpPr>
          <p:spPr bwMode="auto">
            <a:xfrm>
              <a:off x="2407" y="1018"/>
              <a:ext cx="25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spcBef>
                  <a:spcPct val="50000"/>
                </a:spcBef>
              </a:pPr>
              <a:r>
                <a:rPr lang="en-US" sz="2400">
                  <a:latin typeface="Arial Narrow" pitchFamily="34" charset="0"/>
                </a:rPr>
                <a:t>searching database for matches</a:t>
              </a:r>
              <a:endParaRPr lang="en-US" sz="2400">
                <a:latin typeface="Times New Roman" pitchFamily="18" charset="0"/>
              </a:endParaRPr>
            </a:p>
          </p:txBody>
        </p:sp>
      </p:grpSp>
      <p:sp>
        <p:nvSpPr>
          <p:cNvPr id="592902" name="Rectangle 6"/>
          <p:cNvSpPr>
            <a:spLocks noGrp="1"/>
          </p:cNvSpPr>
          <p:nvPr>
            <p:ph type="body" idx="1"/>
          </p:nvPr>
        </p:nvSpPr>
        <p:spPr>
          <a:xfrm>
            <a:off x="609600" y="1600200"/>
            <a:ext cx="8229600" cy="4525963"/>
          </a:xfrm>
        </p:spPr>
        <p:txBody>
          <a:bodyPr/>
          <a:lstStyle/>
          <a:p>
            <a:r>
              <a:rPr lang="en-US" dirty="0" smtClean="0"/>
              <a:t>Keep users informed what is going on</a:t>
            </a:r>
          </a:p>
          <a:p>
            <a:r>
              <a:rPr lang="en-US" dirty="0" smtClean="0"/>
              <a:t>Example: response time </a:t>
            </a:r>
          </a:p>
          <a:p>
            <a:pPr lvl="1"/>
            <a:r>
              <a:rPr lang="en-US" dirty="0" smtClean="0"/>
              <a:t>0.1 sec: no special indicators needed</a:t>
            </a:r>
          </a:p>
          <a:p>
            <a:pPr lvl="1"/>
            <a:r>
              <a:rPr lang="en-US" dirty="0" smtClean="0"/>
              <a:t>1.0 sec: user tends to lose track of data </a:t>
            </a:r>
          </a:p>
          <a:p>
            <a:pPr lvl="1"/>
            <a:r>
              <a:rPr lang="en-US" dirty="0" smtClean="0"/>
              <a:t>10 sec: max. duration if user to stay focused on action </a:t>
            </a:r>
          </a:p>
          <a:p>
            <a:pPr lvl="1"/>
            <a:r>
              <a:rPr lang="en-US" dirty="0" smtClean="0"/>
              <a:t>For longer delays, use progress bars </a:t>
            </a:r>
          </a:p>
          <a:p>
            <a:endParaRPr lang="en-US" dirty="0" smtClean="0"/>
          </a:p>
        </p:txBody>
      </p:sp>
    </p:spTree>
    <p:extLst>
      <p:ext uri="{BB962C8B-B14F-4D97-AF65-F5344CB8AC3E}">
        <p14:creationId xmlns:p14="http://schemas.microsoft.com/office/powerpoint/2010/main" val="845249081"/>
      </p:ext>
    </p:extLst>
  </p:cSld>
  <p:clrMapOvr>
    <a:masterClrMapping/>
  </p:clrMapOvr>
  <p:transition>
    <p:dissolv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p:cNvSpPr>
          <p:nvPr>
            <p:ph type="title"/>
          </p:nvPr>
        </p:nvSpPr>
        <p:spPr/>
        <p:txBody>
          <a:bodyPr/>
          <a:lstStyle/>
          <a:p>
            <a:r>
              <a:rPr lang="en-US" dirty="0" smtClean="0"/>
              <a:t>Heuristics</a:t>
            </a:r>
            <a:br>
              <a:rPr lang="en-US" dirty="0" smtClean="0"/>
            </a:br>
            <a:r>
              <a:rPr lang="en-US" sz="2800" dirty="0" smtClean="0"/>
              <a:t>H2-2: Match Between System and Real World</a:t>
            </a:r>
          </a:p>
        </p:txBody>
      </p:sp>
      <p:sp>
        <p:nvSpPr>
          <p:cNvPr id="594947" name="Rectangle 3"/>
          <p:cNvSpPr>
            <a:spLocks noGrp="1"/>
          </p:cNvSpPr>
          <p:nvPr>
            <p:ph type="body" idx="1"/>
          </p:nvPr>
        </p:nvSpPr>
        <p:spPr/>
        <p:txBody>
          <a:bodyPr/>
          <a:lstStyle/>
          <a:p>
            <a:r>
              <a:rPr lang="en-US" dirty="0" smtClean="0"/>
              <a:t>Speak the users’ language</a:t>
            </a:r>
          </a:p>
          <a:p>
            <a:r>
              <a:rPr lang="en-US" dirty="0" smtClean="0"/>
              <a:t>Follow conventions</a:t>
            </a:r>
          </a:p>
          <a:p>
            <a:pPr lvl="1"/>
            <a:endParaRPr lang="en-US" sz="3000" dirty="0" smtClean="0"/>
          </a:p>
          <a:p>
            <a:r>
              <a:rPr lang="en-US" dirty="0" smtClean="0"/>
              <a:t>Old example: Mac desktop</a:t>
            </a:r>
          </a:p>
          <a:p>
            <a:pPr lvl="1"/>
            <a:r>
              <a:rPr lang="en-US" dirty="0" smtClean="0"/>
              <a:t>Dragging disk to trash</a:t>
            </a:r>
          </a:p>
          <a:p>
            <a:pPr lvl="2"/>
            <a:r>
              <a:rPr lang="en-US" sz="2600" dirty="0" smtClean="0"/>
              <a:t>Deletes it or ejects it?</a:t>
            </a:r>
          </a:p>
          <a:p>
            <a:pPr lvl="2"/>
            <a:r>
              <a:rPr lang="en-US" sz="2600" dirty="0" smtClean="0"/>
              <a:t>Fixed in Mac OS X</a:t>
            </a:r>
          </a:p>
          <a:p>
            <a:pPr lvl="2">
              <a:buFont typeface="Arial" pitchFamily="34" charset="0"/>
              <a:buNone/>
            </a:pPr>
            <a:endParaRPr lang="en-US" sz="3000" dirty="0" smtClean="0"/>
          </a:p>
        </p:txBody>
      </p:sp>
      <p:grpSp>
        <p:nvGrpSpPr>
          <p:cNvPr id="594948" name="Group 4"/>
          <p:cNvGrpSpPr>
            <a:grpSpLocks/>
          </p:cNvGrpSpPr>
          <p:nvPr/>
        </p:nvGrpSpPr>
        <p:grpSpPr bwMode="auto">
          <a:xfrm>
            <a:off x="6324600" y="1600200"/>
            <a:ext cx="1855788" cy="3171825"/>
            <a:chOff x="1392" y="2064"/>
            <a:chExt cx="1169" cy="1998"/>
          </a:xfrm>
        </p:grpSpPr>
        <p:pic>
          <p:nvPicPr>
            <p:cNvPr id="594949" name="Picture 5" descr="mactrash"/>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92" y="2064"/>
              <a:ext cx="1169" cy="1998"/>
            </a:xfrm>
            <a:prstGeom prst="rect">
              <a:avLst/>
            </a:prstGeom>
            <a:noFill/>
            <a:extLst>
              <a:ext uri="{909E8E84-426E-40DD-AFC4-6F175D3DCCD1}">
                <a14:hiddenFill xmlns:a14="http://schemas.microsoft.com/office/drawing/2010/main">
                  <a:solidFill>
                    <a:srgbClr val="FFFFFF"/>
                  </a:solidFill>
                </a14:hiddenFill>
              </a:ext>
            </a:extLst>
          </p:spPr>
        </p:pic>
        <p:grpSp>
          <p:nvGrpSpPr>
            <p:cNvPr id="594950" name="Group 6"/>
            <p:cNvGrpSpPr>
              <a:grpSpLocks/>
            </p:cNvGrpSpPr>
            <p:nvPr/>
          </p:nvGrpSpPr>
          <p:grpSpPr bwMode="auto">
            <a:xfrm>
              <a:off x="1920" y="3168"/>
              <a:ext cx="576" cy="432"/>
              <a:chOff x="1872" y="3024"/>
              <a:chExt cx="576" cy="432"/>
            </a:xfrm>
          </p:grpSpPr>
          <p:sp>
            <p:nvSpPr>
              <p:cNvPr id="594951" name="Rectangle 7"/>
              <p:cNvSpPr>
                <a:spLocks noChangeArrowheads="1"/>
              </p:cNvSpPr>
              <p:nvPr/>
            </p:nvSpPr>
            <p:spPr bwMode="auto">
              <a:xfrm>
                <a:off x="1872" y="3024"/>
                <a:ext cx="384" cy="384"/>
              </a:xfrm>
              <a:prstGeom prst="rect">
                <a:avLst/>
              </a:prstGeom>
              <a:noFill/>
              <a:ln w="28575">
                <a:solidFill>
                  <a:schemeClr val="bg2"/>
                </a:solidFill>
                <a:prstDash val="sysDot"/>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94952" name="Line 8"/>
              <p:cNvSpPr>
                <a:spLocks noChangeShapeType="1"/>
              </p:cNvSpPr>
              <p:nvPr/>
            </p:nvSpPr>
            <p:spPr bwMode="auto">
              <a:xfrm flipH="1" flipV="1">
                <a:off x="2208" y="3264"/>
                <a:ext cx="240" cy="192"/>
              </a:xfrm>
              <a:prstGeom prst="line">
                <a:avLst/>
              </a:prstGeom>
              <a:noFill/>
              <a:ln w="76200">
                <a:solidFill>
                  <a:schemeClr val="bg2"/>
                </a:solidFill>
                <a:round/>
                <a:headEnd type="none" w="sm" len="sm"/>
                <a:tailEnd type="triangle" w="med" len="me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pic>
        <p:nvPicPr>
          <p:cNvPr id="594953" name="Picture 9" descr="trashCanXEmpt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562600" y="5257800"/>
            <a:ext cx="895350" cy="995363"/>
          </a:xfrm>
          <a:prstGeom prst="rect">
            <a:avLst/>
          </a:prstGeom>
          <a:noFill/>
          <a:extLst>
            <a:ext uri="{909E8E84-426E-40DD-AFC4-6F175D3DCCD1}">
              <a14:hiddenFill xmlns:a14="http://schemas.microsoft.com/office/drawing/2010/main">
                <a:solidFill>
                  <a:srgbClr val="FFFFFF"/>
                </a:solidFill>
              </a14:hiddenFill>
            </a:ext>
          </a:extLst>
        </p:spPr>
      </p:pic>
      <p:pic>
        <p:nvPicPr>
          <p:cNvPr id="594954" name="Picture 10" descr="trashCanXFull"/>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81800" y="5257800"/>
            <a:ext cx="895350" cy="995363"/>
          </a:xfrm>
          <a:prstGeom prst="rect">
            <a:avLst/>
          </a:prstGeom>
          <a:noFill/>
          <a:extLst>
            <a:ext uri="{909E8E84-426E-40DD-AFC4-6F175D3DCCD1}">
              <a14:hiddenFill xmlns:a14="http://schemas.microsoft.com/office/drawing/2010/main">
                <a:solidFill>
                  <a:srgbClr val="FFFFFF"/>
                </a:solidFill>
              </a14:hiddenFill>
            </a:ext>
          </a:extLst>
        </p:spPr>
      </p:pic>
      <p:pic>
        <p:nvPicPr>
          <p:cNvPr id="594955" name="Picture 11" descr="ejectIco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020050" y="5257800"/>
            <a:ext cx="971550" cy="9715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52572632"/>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4946" name="Rectangle 2"/>
          <p:cNvSpPr>
            <a:spLocks noGrp="1"/>
          </p:cNvSpPr>
          <p:nvPr>
            <p:ph type="title"/>
          </p:nvPr>
        </p:nvSpPr>
        <p:spPr/>
        <p:txBody>
          <a:bodyPr/>
          <a:lstStyle/>
          <a:p>
            <a:r>
              <a:rPr lang="en-US" dirty="0" smtClean="0"/>
              <a:t>Heuristics</a:t>
            </a:r>
            <a:r>
              <a:rPr lang="en-US" sz="3600" dirty="0" smtClean="0"/>
              <a:t/>
            </a:r>
            <a:br>
              <a:rPr lang="en-US" sz="3600" dirty="0" smtClean="0"/>
            </a:br>
            <a:r>
              <a:rPr lang="en-US" sz="2800" dirty="0" smtClean="0"/>
              <a:t>H2-2: Match Between System and Real World</a:t>
            </a:r>
          </a:p>
        </p:txBody>
      </p:sp>
      <p:sp>
        <p:nvSpPr>
          <p:cNvPr id="594947" name="Rectangle 3"/>
          <p:cNvSpPr>
            <a:spLocks noGrp="1"/>
          </p:cNvSpPr>
          <p:nvPr>
            <p:ph type="body" idx="1"/>
          </p:nvPr>
        </p:nvSpPr>
        <p:spPr/>
        <p:txBody>
          <a:bodyPr/>
          <a:lstStyle/>
          <a:p>
            <a:pPr lvl="2">
              <a:buFont typeface="Arial" pitchFamily="34" charset="0"/>
              <a:buNone/>
            </a:pPr>
            <a:endParaRPr lang="en-US" sz="2000" dirty="0" smtClean="0"/>
          </a:p>
        </p:txBody>
      </p:sp>
      <p:pic>
        <p:nvPicPr>
          <p:cNvPr id="172036"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28148"/>
            <a:ext cx="9144000" cy="68573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29095948"/>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Heuristics</a:t>
            </a:r>
            <a:br>
              <a:rPr lang="en-US" dirty="0" smtClean="0"/>
            </a:br>
            <a:r>
              <a:rPr lang="en-US" sz="2800" dirty="0" smtClean="0"/>
              <a:t>H2-2: Match Between System </a:t>
            </a:r>
            <a:r>
              <a:rPr lang="en-US" sz="2800" dirty="0"/>
              <a:t>and </a:t>
            </a:r>
            <a:r>
              <a:rPr lang="en-US" sz="2800" dirty="0" smtClean="0"/>
              <a:t>Real World</a:t>
            </a:r>
            <a:endParaRPr lang="en-US" sz="2400" dirty="0"/>
          </a:p>
        </p:txBody>
      </p:sp>
      <p:sp>
        <p:nvSpPr>
          <p:cNvPr id="3" name="Content Placeholder 2"/>
          <p:cNvSpPr>
            <a:spLocks noGrp="1"/>
          </p:cNvSpPr>
          <p:nvPr>
            <p:ph idx="1"/>
          </p:nvPr>
        </p:nvSpPr>
        <p:spPr/>
        <p:txBody>
          <a:bodyPr/>
          <a:lstStyle/>
          <a:p>
            <a:endParaRPr lang="en-US" dirty="0"/>
          </a:p>
        </p:txBody>
      </p:sp>
      <p:pic>
        <p:nvPicPr>
          <p:cNvPr id="173058" name="Picture 2" descr="C:\Users\jasonh\Documents\Research\research - Media lib\hci\principle - affordance\netflix-noaffordance--scroll-a.jpg"/>
          <p:cNvPicPr>
            <a:picLocks noChangeAspect="1" noChangeArrowheads="1"/>
          </p:cNvPicPr>
          <p:nvPr/>
        </p:nvPicPr>
        <p:blipFill rotWithShape="1">
          <a:blip r:embed="rId3">
            <a:extLst>
              <a:ext uri="{28A0092B-C50C-407E-A947-70E740481C1C}">
                <a14:useLocalDpi xmlns:a14="http://schemas.microsoft.com/office/drawing/2010/main" val="0"/>
              </a:ext>
            </a:extLst>
          </a:blip>
          <a:srcRect l="1926" t="10518" r="2810" b="8694"/>
          <a:stretch/>
        </p:blipFill>
        <p:spPr bwMode="auto">
          <a:xfrm>
            <a:off x="685800" y="1295400"/>
            <a:ext cx="8001000" cy="538325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9789654"/>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Heuristics</a:t>
            </a:r>
            <a:br>
              <a:rPr lang="en-US" dirty="0" smtClean="0"/>
            </a:br>
            <a:r>
              <a:rPr lang="en-US" sz="2800" dirty="0" smtClean="0"/>
              <a:t>H2-2: Match Between System </a:t>
            </a:r>
            <a:r>
              <a:rPr lang="en-US" sz="2800" dirty="0"/>
              <a:t>and </a:t>
            </a:r>
            <a:r>
              <a:rPr lang="en-US" sz="2800" dirty="0" smtClean="0"/>
              <a:t>Real World</a:t>
            </a:r>
            <a:endParaRPr lang="en-US" sz="2400" dirty="0"/>
          </a:p>
        </p:txBody>
      </p:sp>
      <p:sp>
        <p:nvSpPr>
          <p:cNvPr id="3" name="Content Placeholder 2"/>
          <p:cNvSpPr>
            <a:spLocks noGrp="1"/>
          </p:cNvSpPr>
          <p:nvPr>
            <p:ph idx="1"/>
          </p:nvPr>
        </p:nvSpPr>
        <p:spPr/>
        <p:txBody>
          <a:bodyPr/>
          <a:lstStyle/>
          <a:p>
            <a:endParaRPr lang="en-US" dirty="0"/>
          </a:p>
        </p:txBody>
      </p:sp>
      <p:pic>
        <p:nvPicPr>
          <p:cNvPr id="174082" name="Picture 2" descr="C:\Users\jasonh\Documents\Research\research - Media lib\hci\principle - affordance\netflix-with-arrows.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309577"/>
            <a:ext cx="8001000" cy="53960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17322214"/>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5970" name="Rectangle 2"/>
          <p:cNvSpPr>
            <a:spLocks noGrp="1"/>
          </p:cNvSpPr>
          <p:nvPr>
            <p:ph type="title"/>
          </p:nvPr>
        </p:nvSpPr>
        <p:spPr/>
        <p:txBody>
          <a:bodyPr/>
          <a:lstStyle/>
          <a:p>
            <a:r>
              <a:rPr lang="en-US" dirty="0" smtClean="0"/>
              <a:t>Heuristics</a:t>
            </a:r>
            <a:br>
              <a:rPr lang="en-US" dirty="0" smtClean="0"/>
            </a:br>
            <a:r>
              <a:rPr lang="en-US" sz="2800" dirty="0" smtClean="0"/>
              <a:t>H2-3: User Control and Freedom</a:t>
            </a:r>
            <a:endParaRPr lang="en-US" sz="3600" dirty="0" smtClean="0"/>
          </a:p>
        </p:txBody>
      </p:sp>
      <p:sp>
        <p:nvSpPr>
          <p:cNvPr id="595971" name="Rectangle 3"/>
          <p:cNvSpPr>
            <a:spLocks noGrp="1"/>
          </p:cNvSpPr>
          <p:nvPr>
            <p:ph type="body" idx="1"/>
          </p:nvPr>
        </p:nvSpPr>
        <p:spPr>
          <a:xfrm>
            <a:off x="609600" y="1600200"/>
            <a:ext cx="8305800" cy="4525963"/>
          </a:xfrm>
        </p:spPr>
        <p:txBody>
          <a:bodyPr/>
          <a:lstStyle/>
          <a:p>
            <a:r>
              <a:rPr lang="en-US" sz="2800" dirty="0" smtClean="0"/>
              <a:t>Make it easy to fix mistakes</a:t>
            </a:r>
          </a:p>
          <a:p>
            <a:pPr lvl="1"/>
            <a:r>
              <a:rPr lang="en-US" sz="2400" dirty="0" smtClean="0"/>
              <a:t>Exits for mistakes, undo, redo</a:t>
            </a:r>
          </a:p>
          <a:p>
            <a:r>
              <a:rPr lang="en-US" sz="2800" dirty="0" smtClean="0"/>
              <a:t>Example: Wizards</a:t>
            </a:r>
          </a:p>
          <a:p>
            <a:pPr lvl="1"/>
            <a:r>
              <a:rPr lang="en-US" sz="2400" dirty="0" smtClean="0"/>
              <a:t>Good for infrequent tasks (ex. network </a:t>
            </a:r>
            <a:r>
              <a:rPr lang="en-US" sz="2400" dirty="0" err="1" smtClean="0"/>
              <a:t>config</a:t>
            </a:r>
            <a:r>
              <a:rPr lang="en-US" sz="2400" dirty="0" smtClean="0"/>
              <a:t>)</a:t>
            </a:r>
            <a:endParaRPr lang="en-US" dirty="0" smtClean="0"/>
          </a:p>
          <a:p>
            <a:pPr lvl="1"/>
            <a:r>
              <a:rPr lang="en-US" sz="2400" dirty="0" smtClean="0"/>
              <a:t>(Not common tasks)</a:t>
            </a:r>
          </a:p>
        </p:txBody>
      </p:sp>
      <p:pic>
        <p:nvPicPr>
          <p:cNvPr id="595976" name="Picture 8" descr="352230-500-34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3400" y="3576403"/>
            <a:ext cx="4686300" cy="320539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6240203"/>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6994" name="Rectangle 2"/>
          <p:cNvSpPr>
            <a:spLocks noGrp="1"/>
          </p:cNvSpPr>
          <p:nvPr>
            <p:ph type="title"/>
          </p:nvPr>
        </p:nvSpPr>
        <p:spPr/>
        <p:txBody>
          <a:bodyPr/>
          <a:lstStyle/>
          <a:p>
            <a:r>
              <a:rPr lang="en-US" dirty="0" smtClean="0"/>
              <a:t>Heuristics</a:t>
            </a:r>
            <a:br>
              <a:rPr lang="en-US" dirty="0" smtClean="0"/>
            </a:br>
            <a:r>
              <a:rPr lang="en-US" sz="2800" dirty="0" smtClean="0"/>
              <a:t>H2-4: Consistency and Standards</a:t>
            </a:r>
            <a:endParaRPr lang="en-US" sz="2400" dirty="0" smtClean="0"/>
          </a:p>
        </p:txBody>
      </p:sp>
      <p:sp>
        <p:nvSpPr>
          <p:cNvPr id="596995" name="Rectangle 3"/>
          <p:cNvSpPr>
            <a:spLocks noGrp="1"/>
          </p:cNvSpPr>
          <p:nvPr>
            <p:ph type="body" idx="1"/>
          </p:nvPr>
        </p:nvSpPr>
        <p:spPr>
          <a:xfrm>
            <a:off x="1009650" y="5143500"/>
            <a:ext cx="7985125" cy="1600200"/>
          </a:xfrm>
        </p:spPr>
        <p:txBody>
          <a:bodyPr/>
          <a:lstStyle/>
          <a:p>
            <a:r>
              <a:rPr lang="en-US" sz="2800" dirty="0" smtClean="0"/>
              <a:t>Consistent with self?</a:t>
            </a:r>
          </a:p>
          <a:p>
            <a:r>
              <a:rPr lang="en-US" sz="2800" dirty="0" smtClean="0"/>
              <a:t>Consistent with platform standards?</a:t>
            </a:r>
          </a:p>
        </p:txBody>
      </p:sp>
      <p:grpSp>
        <p:nvGrpSpPr>
          <p:cNvPr id="596996" name="Group 4"/>
          <p:cNvGrpSpPr>
            <a:grpSpLocks/>
          </p:cNvGrpSpPr>
          <p:nvPr/>
        </p:nvGrpSpPr>
        <p:grpSpPr bwMode="auto">
          <a:xfrm>
            <a:off x="1030727" y="1416050"/>
            <a:ext cx="6894073" cy="3727450"/>
            <a:chOff x="432" y="1056"/>
            <a:chExt cx="5040" cy="2725"/>
          </a:xfrm>
        </p:grpSpPr>
        <p:pic>
          <p:nvPicPr>
            <p:cNvPr id="596997" name="Picture 5" descr="inconsistency-V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72" y="1056"/>
              <a:ext cx="2400" cy="1352"/>
            </a:xfrm>
            <a:prstGeom prst="rect">
              <a:avLst/>
            </a:prstGeom>
            <a:noFill/>
            <a:extLst>
              <a:ext uri="{909E8E84-426E-40DD-AFC4-6F175D3DCCD1}">
                <a14:hiddenFill xmlns:a14="http://schemas.microsoft.com/office/drawing/2010/main">
                  <a:solidFill>
                    <a:srgbClr val="FFFFFF"/>
                  </a:solidFill>
                </a14:hiddenFill>
              </a:ext>
            </a:extLst>
          </p:spPr>
        </p:pic>
        <p:pic>
          <p:nvPicPr>
            <p:cNvPr id="596998" name="Picture 6" descr="inconsistency-VB1"/>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32" y="1056"/>
              <a:ext cx="2400" cy="1333"/>
            </a:xfrm>
            <a:prstGeom prst="rect">
              <a:avLst/>
            </a:prstGeom>
            <a:noFill/>
            <a:extLst>
              <a:ext uri="{909E8E84-426E-40DD-AFC4-6F175D3DCCD1}">
                <a14:hiddenFill xmlns:a14="http://schemas.microsoft.com/office/drawing/2010/main">
                  <a:solidFill>
                    <a:srgbClr val="FFFFFF"/>
                  </a:solidFill>
                </a14:hiddenFill>
              </a:ext>
            </a:extLst>
          </p:spPr>
        </p:pic>
        <p:pic>
          <p:nvPicPr>
            <p:cNvPr id="596999" name="Picture 7" descr="inconsistency-VB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32" y="2448"/>
              <a:ext cx="2399" cy="1333"/>
            </a:xfrm>
            <a:prstGeom prst="rect">
              <a:avLst/>
            </a:prstGeom>
            <a:noFill/>
            <a:extLst>
              <a:ext uri="{909E8E84-426E-40DD-AFC4-6F175D3DCCD1}">
                <a14:hiddenFill xmlns:a14="http://schemas.microsoft.com/office/drawing/2010/main">
                  <a:solidFill>
                    <a:srgbClr val="FFFFFF"/>
                  </a:solidFill>
                </a14:hiddenFill>
              </a:ext>
            </a:extLst>
          </p:spPr>
        </p:pic>
        <p:pic>
          <p:nvPicPr>
            <p:cNvPr id="597000" name="Picture 8" descr="inconsistency-VB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072" y="2448"/>
              <a:ext cx="2400" cy="1333"/>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3070678818"/>
      </p:ext>
    </p:extLst>
  </p:cSld>
  <p:clrMapOvr>
    <a:masterClrMapping/>
  </p:clrMapOvr>
  <p:transition>
    <p:dissolv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99042" name="Rectangle 2"/>
          <p:cNvSpPr>
            <a:spLocks noGrp="1"/>
          </p:cNvSpPr>
          <p:nvPr>
            <p:ph type="title"/>
          </p:nvPr>
        </p:nvSpPr>
        <p:spPr/>
        <p:txBody>
          <a:bodyPr/>
          <a:lstStyle/>
          <a:p>
            <a:r>
              <a:rPr lang="en-US" sz="3600" dirty="0" smtClean="0"/>
              <a:t>Heuristics</a:t>
            </a:r>
            <a:br>
              <a:rPr lang="en-US" sz="3600" dirty="0" smtClean="0"/>
            </a:br>
            <a:r>
              <a:rPr lang="en-US" sz="2800" dirty="0" smtClean="0"/>
              <a:t>H2-5 Error Prevention</a:t>
            </a:r>
            <a:br>
              <a:rPr lang="en-US" sz="2800" dirty="0" smtClean="0"/>
            </a:br>
            <a:r>
              <a:rPr lang="en-US" sz="2800" dirty="0" smtClean="0"/>
              <a:t>H2-6 Recognition over Recall</a:t>
            </a:r>
            <a:endParaRPr lang="en-US" sz="3600" dirty="0" smtClean="0"/>
          </a:p>
        </p:txBody>
      </p:sp>
      <p:sp>
        <p:nvSpPr>
          <p:cNvPr id="599043" name="Rectangle 3"/>
          <p:cNvSpPr>
            <a:spLocks noGrp="1"/>
          </p:cNvSpPr>
          <p:nvPr>
            <p:ph type="body" sz="half" idx="1"/>
          </p:nvPr>
        </p:nvSpPr>
        <p:spPr>
          <a:xfrm>
            <a:off x="5334000" y="1981658"/>
            <a:ext cx="3534336" cy="4298492"/>
          </a:xfrm>
        </p:spPr>
        <p:txBody>
          <a:bodyPr/>
          <a:lstStyle/>
          <a:p>
            <a:pPr lvl="2">
              <a:lnSpc>
                <a:spcPct val="90000"/>
              </a:lnSpc>
            </a:pPr>
            <a:endParaRPr lang="en-US" dirty="0" smtClean="0"/>
          </a:p>
          <a:p>
            <a:pPr marL="0" indent="0">
              <a:lnSpc>
                <a:spcPct val="90000"/>
              </a:lnSpc>
              <a:buNone/>
            </a:pPr>
            <a:r>
              <a:rPr lang="en-US" dirty="0" smtClean="0"/>
              <a:t>Make objects, actions, options, and directions visible or easily retrievable</a:t>
            </a:r>
          </a:p>
        </p:txBody>
      </p:sp>
      <p:grpSp>
        <p:nvGrpSpPr>
          <p:cNvPr id="8" name="Group 7"/>
          <p:cNvGrpSpPr/>
          <p:nvPr/>
        </p:nvGrpSpPr>
        <p:grpSpPr>
          <a:xfrm>
            <a:off x="381000" y="2097741"/>
            <a:ext cx="4800600" cy="3388659"/>
            <a:chOff x="457200" y="1371600"/>
            <a:chExt cx="5181600" cy="3657600"/>
          </a:xfrm>
        </p:grpSpPr>
        <p:sp>
          <p:nvSpPr>
            <p:cNvPr id="9" name="Rectangle 8"/>
            <p:cNvSpPr/>
            <p:nvPr/>
          </p:nvSpPr>
          <p:spPr>
            <a:xfrm>
              <a:off x="457200" y="1371600"/>
              <a:ext cx="5181600" cy="3657600"/>
            </a:xfrm>
            <a:prstGeom prst="rect">
              <a:avLst/>
            </a:prstGeom>
            <a:solidFill>
              <a:schemeClr val="bg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 name="Picture 9"/>
            <p:cNvPicPr>
              <a:picLocks noChangeAspect="1" noChangeArrowheads="1"/>
            </p:cNvPicPr>
            <p:nvPr/>
          </p:nvPicPr>
          <p:blipFill>
            <a:blip r:embed="rId3">
              <a:extLst>
                <a:ext uri="{28A0092B-C50C-407E-A947-70E740481C1C}">
                  <a14:useLocalDpi xmlns:a14="http://schemas.microsoft.com/office/drawing/2010/main" val="0"/>
                </a:ext>
              </a:extLst>
            </a:blip>
            <a:srcRect l="15536" t="49960" r="60754" b="45633"/>
            <a:stretch>
              <a:fillRect/>
            </a:stretch>
          </p:blipFill>
          <p:spPr bwMode="auto">
            <a:xfrm>
              <a:off x="833438" y="1841392"/>
              <a:ext cx="4805362" cy="677970"/>
            </a:xfrm>
            <a:prstGeom prst="rect">
              <a:avLst/>
            </a:prstGeom>
            <a:noFill/>
            <a:ln w="9525">
              <a:no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 name="Picture 10"/>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0" y="2900362"/>
              <a:ext cx="4411663" cy="501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1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3738562"/>
              <a:ext cx="4495800" cy="7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448495098"/>
      </p:ext>
    </p:extLst>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2578" name="Rectangle 2"/>
          <p:cNvSpPr>
            <a:spLocks noGrp="1"/>
          </p:cNvSpPr>
          <p:nvPr>
            <p:ph type="ctrTitle" idx="4294967295"/>
          </p:nvPr>
        </p:nvSpPr>
        <p:spPr>
          <a:xfrm>
            <a:off x="736600" y="258445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sz="3600" dirty="0" smtClean="0"/>
              <a:t/>
            </a:r>
            <a:br>
              <a:rPr lang="en-US" sz="3600" dirty="0" smtClean="0"/>
            </a:br>
            <a:r>
              <a:rPr lang="en-US" sz="3600" dirty="0" smtClean="0"/>
              <a:t>What Happened to 18,000 Votes?</a:t>
            </a:r>
            <a:br>
              <a:rPr lang="en-US" sz="3600" dirty="0" smtClean="0"/>
            </a:br>
            <a:r>
              <a:rPr lang="en-US" sz="2000" dirty="0" smtClean="0"/>
              <a:t/>
            </a:r>
            <a:br>
              <a:rPr lang="en-US" sz="2000" dirty="0" smtClean="0"/>
            </a:br>
            <a:r>
              <a:rPr lang="en-US" sz="3200" dirty="0" smtClean="0"/>
              <a:t>Results of the Sarasota</a:t>
            </a:r>
            <a:br>
              <a:rPr lang="en-US" sz="3200" dirty="0" smtClean="0"/>
            </a:br>
            <a:r>
              <a:rPr lang="en-US" sz="3200" dirty="0" smtClean="0"/>
              <a:t>Source Code Audit</a:t>
            </a:r>
            <a:r>
              <a:rPr lang="en-US" sz="3600" dirty="0" smtClean="0"/>
              <a:t/>
            </a:r>
            <a:br>
              <a:rPr lang="en-US" sz="3600" dirty="0" smtClean="0"/>
            </a:br>
            <a:endParaRPr lang="en-US" sz="2800" dirty="0" smtClean="0"/>
          </a:p>
        </p:txBody>
      </p:sp>
      <p:sp>
        <p:nvSpPr>
          <p:cNvPr id="152579" name="Rectangle 3"/>
          <p:cNvSpPr>
            <a:spLocks noGrp="1"/>
          </p:cNvSpPr>
          <p:nvPr>
            <p:ph type="subTitle" idx="4294967295"/>
          </p:nvPr>
        </p:nvSpPr>
        <p:spPr>
          <a:xfrm>
            <a:off x="1420813" y="3910013"/>
            <a:ext cx="6400800" cy="17526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0" indent="0" algn="ctr">
              <a:buFont typeface="Arial" charset="0"/>
              <a:buNone/>
            </a:pPr>
            <a:r>
              <a:rPr lang="en-US" sz="3000" dirty="0" smtClean="0"/>
              <a:t/>
            </a:r>
            <a:br>
              <a:rPr lang="en-US" sz="3000" dirty="0" smtClean="0"/>
            </a:br>
            <a:endParaRPr lang="en-US" sz="3000" dirty="0" smtClean="0"/>
          </a:p>
        </p:txBody>
      </p:sp>
      <p:sp>
        <p:nvSpPr>
          <p:cNvPr id="152580" name="Rectangle 4"/>
          <p:cNvSpPr>
            <a:spLocks noChangeArrowheads="1"/>
          </p:cNvSpPr>
          <p:nvPr/>
        </p:nvSpPr>
        <p:spPr bwMode="auto">
          <a:xfrm>
            <a:off x="2968625" y="4884738"/>
            <a:ext cx="3424238" cy="11906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spAutoFit/>
          </a:bodyPr>
          <a:lstStyle/>
          <a:p>
            <a:pPr algn="ctr" eaLnBrk="0" hangingPunct="0"/>
            <a:r>
              <a:rPr lang="en-US">
                <a:ea typeface="ＭＳ Ｐゴシック" pitchFamily="34" charset="-128"/>
              </a:rPr>
              <a:t>Michael  I.  Shamos, Ph.D., J.D.</a:t>
            </a:r>
          </a:p>
          <a:p>
            <a:pPr algn="ctr" eaLnBrk="0" hangingPunct="0"/>
            <a:r>
              <a:rPr lang="en-US">
                <a:ea typeface="ＭＳ Ｐゴシック" pitchFamily="34" charset="-128"/>
              </a:rPr>
              <a:t>Institute for Software Research</a:t>
            </a:r>
          </a:p>
          <a:p>
            <a:pPr algn="ctr" eaLnBrk="0" hangingPunct="0"/>
            <a:r>
              <a:rPr lang="en-US">
                <a:ea typeface="ＭＳ Ｐゴシック" pitchFamily="34" charset="-128"/>
              </a:rPr>
              <a:t>School of Computer Science</a:t>
            </a:r>
          </a:p>
          <a:p>
            <a:pPr algn="ctr" eaLnBrk="0" hangingPunct="0"/>
            <a:r>
              <a:rPr lang="en-US">
                <a:ea typeface="ＭＳ Ｐゴシック" pitchFamily="34" charset="-128"/>
              </a:rPr>
              <a:t>Carnegie Mellon University</a:t>
            </a:r>
          </a:p>
        </p:txBody>
      </p:sp>
      <p:pic>
        <p:nvPicPr>
          <p:cNvPr id="152581" name="Picture 5" descr="isri-drgn-logo"/>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83475" y="404813"/>
            <a:ext cx="858838" cy="912812"/>
          </a:xfrm>
          <a:prstGeom prst="rect">
            <a:avLst/>
          </a:prstGeom>
          <a:noFill/>
          <a:extLst>
            <a:ext uri="{909E8E84-426E-40DD-AFC4-6F175D3DCCD1}">
              <a14:hiddenFill xmlns:a14="http://schemas.microsoft.com/office/drawing/2010/main">
                <a:solidFill>
                  <a:srgbClr val="FFFFFF"/>
                </a:solidFill>
              </a14:hiddenFill>
            </a:ext>
          </a:extLst>
        </p:spPr>
      </p:pic>
      <p:pic>
        <p:nvPicPr>
          <p:cNvPr id="152582" name="Picture 6" descr="CyLab Logo"/>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76313" y="561975"/>
            <a:ext cx="1955800" cy="639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452683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3" name="Rectangle 3"/>
          <p:cNvSpPr>
            <a:spLocks noGrp="1"/>
          </p:cNvSpPr>
          <p:nvPr>
            <p:ph type="body" idx="1"/>
          </p:nvPr>
        </p:nvSpPr>
        <p:spPr>
          <a:xfrm>
            <a:off x="457200" y="1905000"/>
            <a:ext cx="8458200" cy="5072062"/>
          </a:xfrm>
        </p:spPr>
        <p:txBody>
          <a:bodyPr/>
          <a:lstStyle/>
          <a:p>
            <a:r>
              <a:rPr lang="en-US" dirty="0" smtClean="0">
                <a:latin typeface="Calibri" panose="020F0502020204030204" pitchFamily="34" charset="0"/>
              </a:rPr>
              <a:t>One way to minimize interference and deal </a:t>
            </a:r>
            <a:br>
              <a:rPr lang="en-US" dirty="0" smtClean="0">
                <a:latin typeface="Calibri" panose="020F0502020204030204" pitchFamily="34" charset="0"/>
              </a:rPr>
            </a:br>
            <a:r>
              <a:rPr lang="en-US" dirty="0" smtClean="0">
                <a:latin typeface="Calibri" panose="020F0502020204030204" pitchFamily="34" charset="0"/>
              </a:rPr>
              <a:t>with limited memory</a:t>
            </a:r>
          </a:p>
          <a:p>
            <a:r>
              <a:rPr lang="en-US" dirty="0" smtClean="0">
                <a:latin typeface="Calibri" panose="020F0502020204030204" pitchFamily="34" charset="0"/>
              </a:rPr>
              <a:t>Recall</a:t>
            </a:r>
          </a:p>
          <a:p>
            <a:pPr lvl="1"/>
            <a:r>
              <a:rPr lang="en-US" dirty="0" smtClean="0">
                <a:latin typeface="Calibri" panose="020F0502020204030204" pitchFamily="34" charset="0"/>
              </a:rPr>
              <a:t>Reproduced from memory</a:t>
            </a:r>
          </a:p>
          <a:p>
            <a:r>
              <a:rPr lang="en-US" dirty="0" smtClean="0">
                <a:latin typeface="Calibri" panose="020F0502020204030204" pitchFamily="34" charset="0"/>
              </a:rPr>
              <a:t>Recognition</a:t>
            </a:r>
          </a:p>
          <a:p>
            <a:pPr lvl="1"/>
            <a:r>
              <a:rPr lang="en-US" dirty="0" smtClean="0">
                <a:latin typeface="Calibri" panose="020F0502020204030204" pitchFamily="34" charset="0"/>
              </a:rPr>
              <a:t>Ex. command in menu </a:t>
            </a:r>
            <a:br>
              <a:rPr lang="en-US" dirty="0" smtClean="0">
                <a:latin typeface="Calibri" panose="020F0502020204030204" pitchFamily="34" charset="0"/>
              </a:rPr>
            </a:br>
            <a:r>
              <a:rPr lang="en-US" dirty="0" smtClean="0">
                <a:latin typeface="Calibri" panose="020F0502020204030204" pitchFamily="34" charset="0"/>
              </a:rPr>
              <a:t>reminds you of semantics</a:t>
            </a:r>
          </a:p>
          <a:p>
            <a:pPr lvl="1"/>
            <a:r>
              <a:rPr lang="en-US" dirty="0" smtClean="0">
                <a:latin typeface="Calibri" panose="020F0502020204030204" pitchFamily="34" charset="0"/>
              </a:rPr>
              <a:t>Retrieval cues, e.g., icons, </a:t>
            </a:r>
            <a:br>
              <a:rPr lang="en-US" dirty="0" smtClean="0">
                <a:latin typeface="Calibri" panose="020F0502020204030204" pitchFamily="34" charset="0"/>
              </a:rPr>
            </a:br>
            <a:r>
              <a:rPr lang="en-US" dirty="0" smtClean="0">
                <a:latin typeface="Calibri" panose="020F0502020204030204" pitchFamily="34" charset="0"/>
              </a:rPr>
              <a:t>labels, menu names, etc.</a:t>
            </a:r>
          </a:p>
        </p:txBody>
      </p:sp>
      <p:pic>
        <p:nvPicPr>
          <p:cNvPr id="542724" name="Picture 3" descr="IE-PageSe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2654300"/>
            <a:ext cx="39396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74638"/>
            <a:ext cx="8077200" cy="1143000"/>
          </a:xfrm>
        </p:spPr>
        <p:txBody>
          <a:bodyPr/>
          <a:lstStyle/>
          <a:p>
            <a:r>
              <a:rPr lang="en-US" sz="4400" dirty="0"/>
              <a:t>Heuristics</a:t>
            </a:r>
            <a:br>
              <a:rPr lang="en-US" sz="4400" dirty="0"/>
            </a:br>
            <a:r>
              <a:rPr lang="en-US" sz="2800" dirty="0"/>
              <a:t>H2-5 Error Prevention</a:t>
            </a:r>
            <a:br>
              <a:rPr lang="en-US" sz="2800" dirty="0"/>
            </a:br>
            <a:r>
              <a:rPr lang="en-US" sz="2800" dirty="0"/>
              <a:t>H2-6 Recognition over Recall</a:t>
            </a:r>
            <a:endParaRPr lang="en-US" sz="2000" dirty="0"/>
          </a:p>
        </p:txBody>
      </p:sp>
    </p:spTree>
    <p:extLst>
      <p:ext uri="{BB962C8B-B14F-4D97-AF65-F5344CB8AC3E}">
        <p14:creationId xmlns:p14="http://schemas.microsoft.com/office/powerpoint/2010/main" val="4215640141"/>
      </p:ext>
    </p:extLst>
  </p:cSld>
  <p:clrMapOvr>
    <a:masterClrMapping/>
  </p:clrMapOvr>
  <p:transition>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1090" name="Rectangle 2"/>
          <p:cNvSpPr>
            <a:spLocks noGrp="1"/>
          </p:cNvSpPr>
          <p:nvPr>
            <p:ph type="title"/>
          </p:nvPr>
        </p:nvSpPr>
        <p:spPr/>
        <p:txBody>
          <a:bodyPr/>
          <a:lstStyle/>
          <a:p>
            <a:r>
              <a:rPr lang="en-US" dirty="0" smtClean="0"/>
              <a:t>Heuristics</a:t>
            </a:r>
            <a:br>
              <a:rPr lang="en-US" dirty="0" smtClean="0"/>
            </a:br>
            <a:r>
              <a:rPr lang="en-US" sz="2800" dirty="0" smtClean="0"/>
              <a:t>H2-7: Flexibility and efficiency of use</a:t>
            </a:r>
            <a:endParaRPr lang="en-US" sz="3600" dirty="0" smtClean="0"/>
          </a:p>
        </p:txBody>
      </p:sp>
      <p:sp>
        <p:nvSpPr>
          <p:cNvPr id="601091" name="Rectangle 3"/>
          <p:cNvSpPr>
            <a:spLocks noGrp="1"/>
          </p:cNvSpPr>
          <p:nvPr>
            <p:ph type="body" sz="half" idx="2"/>
          </p:nvPr>
        </p:nvSpPr>
        <p:spPr>
          <a:xfrm>
            <a:off x="838200" y="3886200"/>
            <a:ext cx="8393112" cy="2032000"/>
          </a:xfrm>
        </p:spPr>
        <p:txBody>
          <a:bodyPr/>
          <a:lstStyle/>
          <a:p>
            <a:r>
              <a:rPr lang="en-US" sz="2800" dirty="0" smtClean="0"/>
              <a:t>Accelerators for experts </a:t>
            </a:r>
          </a:p>
          <a:p>
            <a:pPr lvl="1"/>
            <a:r>
              <a:rPr lang="en-US" sz="2400" dirty="0" smtClean="0"/>
              <a:t>Ex. gestures, keyboard shortcuts</a:t>
            </a:r>
          </a:p>
          <a:p>
            <a:r>
              <a:rPr lang="en-US" sz="2800" dirty="0" smtClean="0"/>
              <a:t>Allow users to tailor frequent actions</a:t>
            </a:r>
          </a:p>
          <a:p>
            <a:pPr lvl="1"/>
            <a:r>
              <a:rPr lang="en-US" sz="2400" dirty="0" smtClean="0"/>
              <a:t>Ex. macros</a:t>
            </a:r>
          </a:p>
        </p:txBody>
      </p:sp>
      <p:sp>
        <p:nvSpPr>
          <p:cNvPr id="601092" name="Line 4"/>
          <p:cNvSpPr>
            <a:spLocks noChangeShapeType="1"/>
          </p:cNvSpPr>
          <p:nvPr/>
        </p:nvSpPr>
        <p:spPr bwMode="auto">
          <a:xfrm>
            <a:off x="2590800" y="2895600"/>
            <a:ext cx="1524000" cy="0"/>
          </a:xfrm>
          <a:prstGeom prst="line">
            <a:avLst/>
          </a:prstGeom>
          <a:noFill/>
          <a:ln w="12700">
            <a:solidFill>
              <a:schemeClr val="tx1"/>
            </a:solidFill>
            <a:miter lim="800000"/>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lstStyle/>
          <a:p>
            <a:endParaRPr lang="en-US"/>
          </a:p>
        </p:txBody>
      </p:sp>
      <p:pic>
        <p:nvPicPr>
          <p:cNvPr id="601093"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0" y="1433511"/>
            <a:ext cx="4343400" cy="2455465"/>
          </a:xfrm>
          <a:prstGeom prst="rect">
            <a:avLst/>
          </a:prstGeom>
          <a:noFill/>
          <a:ln>
            <a:noFill/>
          </a:ln>
          <a:effectLst/>
          <a:extLst>
            <a:ext uri="{909E8E84-426E-40DD-AFC4-6F175D3DCCD1}">
              <a14:hiddenFill xmlns:a14="http://schemas.microsoft.com/office/drawing/2010/main">
                <a:solidFill>
                  <a:srgbClr val="E9F9FF"/>
                </a:solidFill>
              </a14:hiddenFill>
            </a:ex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0911916"/>
      </p:ext>
    </p:extLst>
  </p:cSld>
  <p:clrMapOvr>
    <a:masterClrMapping/>
  </p:clrMapOvr>
  <p:transition>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3138" name="Rectangle 2"/>
          <p:cNvSpPr>
            <a:spLocks noGrp="1"/>
          </p:cNvSpPr>
          <p:nvPr>
            <p:ph type="title"/>
          </p:nvPr>
        </p:nvSpPr>
        <p:spPr/>
        <p:txBody>
          <a:bodyPr/>
          <a:lstStyle/>
          <a:p>
            <a:r>
              <a:rPr lang="en-US" dirty="0" smtClean="0"/>
              <a:t>Heuristics</a:t>
            </a:r>
            <a:br>
              <a:rPr lang="en-US" dirty="0" smtClean="0"/>
            </a:br>
            <a:r>
              <a:rPr lang="en-US" sz="2800" dirty="0" smtClean="0"/>
              <a:t>H2-8: Aesthetic and Minimalist Design</a:t>
            </a:r>
            <a:br>
              <a:rPr lang="en-US" sz="2800" dirty="0" smtClean="0"/>
            </a:br>
            <a:r>
              <a:rPr lang="en-US" sz="2800" dirty="0" smtClean="0"/>
              <a:t/>
            </a:r>
            <a:br>
              <a:rPr lang="en-US" sz="2800" dirty="0" smtClean="0"/>
            </a:br>
            <a:endParaRPr lang="en-US" sz="2800" dirty="0" smtClean="0"/>
          </a:p>
        </p:txBody>
      </p:sp>
      <p:sp>
        <p:nvSpPr>
          <p:cNvPr id="603139" name="Rectangle 3"/>
          <p:cNvSpPr>
            <a:spLocks noGrp="1"/>
          </p:cNvSpPr>
          <p:nvPr>
            <p:ph type="body" sz="half" idx="2"/>
          </p:nvPr>
        </p:nvSpPr>
        <p:spPr>
          <a:xfrm>
            <a:off x="636292" y="4438650"/>
            <a:ext cx="8177290" cy="1371600"/>
          </a:xfrm>
        </p:spPr>
        <p:txBody>
          <a:bodyPr/>
          <a:lstStyle/>
          <a:p>
            <a:r>
              <a:rPr lang="en-US" sz="2800" dirty="0" smtClean="0"/>
              <a:t>Elements should be aligned and grouped</a:t>
            </a:r>
          </a:p>
          <a:p>
            <a:r>
              <a:rPr lang="en-US" sz="2800" dirty="0" smtClean="0"/>
              <a:t>No irrelevant information</a:t>
            </a:r>
          </a:p>
          <a:p>
            <a:r>
              <a:rPr lang="en-US" sz="2800" dirty="0" smtClean="0"/>
              <a:t>(Use a grid)</a:t>
            </a:r>
          </a:p>
        </p:txBody>
      </p:sp>
      <p:pic>
        <p:nvPicPr>
          <p:cNvPr id="603140" name="Picture 4" descr="aesthetic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310" y="1371600"/>
            <a:ext cx="9015490"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73512064"/>
      </p:ext>
    </p:extLst>
  </p:cSld>
  <p:clrMapOvr>
    <a:masterClrMapping/>
  </p:clrMapOvr>
  <p:transition>
    <p:dissolv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60771" name="Picture 3" descr="C:\Users\jasonh\Documents\Research\research - Media lib\hci\principle - layout\nytimes-front-page-1911a-edbott.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76200"/>
            <a:ext cx="5203508" cy="6583680"/>
          </a:xfrm>
          <a:prstGeom prst="rect">
            <a:avLst/>
          </a:prstGeom>
          <a:noFill/>
          <a:extLst>
            <a:ext uri="{909E8E84-426E-40DD-AFC4-6F175D3DCCD1}">
              <a14:hiddenFill xmlns:a14="http://schemas.microsoft.com/office/drawing/2010/main">
                <a:solidFill>
                  <a:srgbClr val="FFFFFF"/>
                </a:solidFill>
              </a14:hiddenFill>
            </a:ext>
          </a:extLst>
        </p:spPr>
      </p:pic>
      <p:pic>
        <p:nvPicPr>
          <p:cNvPr id="160772" name="Picture 4" descr="C:\Users\jasonh\Documents\Research\research - Media lib\hci\principle - layout\nytimes-front-page-20111-edbot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86400" y="76200"/>
            <a:ext cx="3581400" cy="658648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5328071"/>
      </p:ext>
    </p:extLst>
  </p:cSld>
  <p:clrMapOvr>
    <a:masterClrMapping/>
  </p:clrMapOvr>
  <p:transition>
    <p:dissolv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ubtitle 3"/>
          <p:cNvSpPr>
            <a:spLocks noGrp="1"/>
          </p:cNvSpPr>
          <p:nvPr>
            <p:ph type="subTitle" idx="4294967295"/>
          </p:nvPr>
        </p:nvSpPr>
        <p:spPr>
          <a:xfrm>
            <a:off x="1447800" y="2365375"/>
            <a:ext cx="5821363" cy="869950"/>
          </a:xfrm>
        </p:spPr>
        <p:txBody>
          <a:bodyPr/>
          <a:lstStyle/>
          <a:p>
            <a:pPr marL="0" indent="0">
              <a:buFont typeface="Arial" charset="0"/>
              <a:buNone/>
            </a:pPr>
            <a:endParaRPr lang="en-US" sz="2100" dirty="0" smtClean="0">
              <a:solidFill>
                <a:srgbClr val="C1B778"/>
              </a:solidFill>
              <a:cs typeface="Verdana" pitchFamily="34" charset="0"/>
            </a:endParaRPr>
          </a:p>
        </p:txBody>
      </p:sp>
      <p:pic>
        <p:nvPicPr>
          <p:cNvPr id="20483" name="Picture 3"/>
          <p:cNvPicPr>
            <a:picLocks noChangeAspect="1" noChangeArrowheads="1"/>
          </p:cNvPicPr>
          <p:nvPr/>
        </p:nvPicPr>
        <p:blipFill>
          <a:blip r:embed="rId3"/>
          <a:srcRect l="1198" t="18581" r="2942" b="5287"/>
          <a:stretch>
            <a:fillRect/>
          </a:stretch>
        </p:blipFill>
        <p:spPr bwMode="auto">
          <a:xfrm>
            <a:off x="609600" y="1373187"/>
            <a:ext cx="7848600" cy="4494213"/>
          </a:xfrm>
          <a:prstGeom prst="rect">
            <a:avLst/>
          </a:prstGeom>
          <a:noFill/>
          <a:ln w="9525">
            <a:noFill/>
            <a:miter lim="800000"/>
            <a:headEnd/>
            <a:tailEnd/>
          </a:ln>
        </p:spPr>
      </p:pic>
      <p:sp>
        <p:nvSpPr>
          <p:cNvPr id="5" name="Rectangle 2"/>
          <p:cNvSpPr txBox="1">
            <a:spLocks/>
          </p:cNvSpPr>
          <p:nvPr/>
        </p:nvSpPr>
        <p:spPr bwMode="auto">
          <a:xfrm>
            <a:off x="609600" y="274638"/>
            <a:ext cx="80772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l" defTabSz="457200" rtl="0" eaLnBrk="0" fontAlgn="base" hangingPunct="0">
              <a:spcBef>
                <a:spcPct val="0"/>
              </a:spcBef>
              <a:spcAft>
                <a:spcPct val="0"/>
              </a:spcAft>
              <a:defRPr sz="2100" b="1" kern="1200">
                <a:solidFill>
                  <a:srgbClr val="960000"/>
                </a:solidFill>
                <a:latin typeface="Verdana"/>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a:lstStyle>
          <a:p>
            <a:r>
              <a:rPr lang="en-US" sz="3600" dirty="0" smtClean="0">
                <a:latin typeface="Calibri" panose="020F0502020204030204" pitchFamily="34" charset="0"/>
              </a:rPr>
              <a:t>Use a Grid to Align Things</a:t>
            </a:r>
          </a:p>
        </p:txBody>
      </p:sp>
    </p:spTree>
    <p:extLst>
      <p:ext uri="{BB962C8B-B14F-4D97-AF65-F5344CB8AC3E}">
        <p14:creationId xmlns:p14="http://schemas.microsoft.com/office/powerpoint/2010/main" val="1932190599"/>
      </p:ext>
    </p:extLst>
  </p:cSld>
  <p:clrMapOvr>
    <a:masterClrMapping/>
  </p:clrMapOvr>
  <p:transition>
    <p:dissolve/>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Subtitle 3"/>
          <p:cNvSpPr>
            <a:spLocks noGrp="1"/>
          </p:cNvSpPr>
          <p:nvPr>
            <p:ph type="subTitle" idx="4294967295"/>
          </p:nvPr>
        </p:nvSpPr>
        <p:spPr>
          <a:xfrm>
            <a:off x="1447800" y="2517775"/>
            <a:ext cx="5821363" cy="869950"/>
          </a:xfrm>
        </p:spPr>
        <p:txBody>
          <a:bodyPr/>
          <a:lstStyle/>
          <a:p>
            <a:pPr marL="0" indent="0">
              <a:buFont typeface="Arial" charset="0"/>
              <a:buNone/>
            </a:pPr>
            <a:endParaRPr lang="en-US" sz="2100" dirty="0" smtClean="0">
              <a:solidFill>
                <a:srgbClr val="C1B778"/>
              </a:solidFill>
              <a:cs typeface="Verdana" pitchFamily="34" charset="0"/>
            </a:endParaRPr>
          </a:p>
        </p:txBody>
      </p:sp>
      <p:sp>
        <p:nvSpPr>
          <p:cNvPr id="5" name="Rectangle 2"/>
          <p:cNvSpPr txBox="1">
            <a:spLocks/>
          </p:cNvSpPr>
          <p:nvPr/>
        </p:nvSpPr>
        <p:spPr bwMode="auto">
          <a:xfrm>
            <a:off x="609600" y="274638"/>
            <a:ext cx="8077200" cy="8683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vert="horz" wrap="square" lIns="92075" tIns="46038" rIns="92075" bIns="46038" numCol="1" anchor="ctr" anchorCtr="0" compatLnSpc="1">
            <a:prstTxWarp prst="textNoShape">
              <a:avLst/>
            </a:prstTxWarp>
          </a:bodyPr>
          <a:lstStyle>
            <a:lvl1pPr algn="l" defTabSz="457200" rtl="0" eaLnBrk="0" fontAlgn="base" hangingPunct="0">
              <a:spcBef>
                <a:spcPct val="0"/>
              </a:spcBef>
              <a:spcAft>
                <a:spcPct val="0"/>
              </a:spcAft>
              <a:defRPr sz="2100" b="1" kern="1200">
                <a:solidFill>
                  <a:srgbClr val="960000"/>
                </a:solidFill>
                <a:latin typeface="Verdana"/>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a:lstStyle>
          <a:p>
            <a:r>
              <a:rPr lang="en-US" sz="3600" dirty="0" smtClean="0">
                <a:latin typeface="Calibri" panose="020F0502020204030204" pitchFamily="34" charset="0"/>
              </a:rPr>
              <a:t>Use a Grid to Align Things</a:t>
            </a:r>
          </a:p>
        </p:txBody>
      </p:sp>
      <p:sp>
        <p:nvSpPr>
          <p:cNvPr id="6" name="Rectangle 2"/>
          <p:cNvSpPr txBox="1">
            <a:spLocks noChangeArrowheads="1"/>
          </p:cNvSpPr>
          <p:nvPr/>
        </p:nvSpPr>
        <p:spPr bwMode="auto">
          <a:xfrm>
            <a:off x="1447800" y="1262062"/>
            <a:ext cx="5821363" cy="1330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algn="l" defTabSz="457200" rtl="0" eaLnBrk="0" fontAlgn="base" hangingPunct="0">
              <a:spcBef>
                <a:spcPct val="0"/>
              </a:spcBef>
              <a:spcAft>
                <a:spcPct val="0"/>
              </a:spcAft>
              <a:defRPr sz="2100" b="1" kern="1200">
                <a:solidFill>
                  <a:srgbClr val="960000"/>
                </a:solidFill>
                <a:latin typeface="Verdana"/>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a:lstStyle>
          <a:p>
            <a:pPr eaLnBrk="1" hangingPunct="1"/>
            <a:r>
              <a:rPr lang="en-US" sz="3800" dirty="0" smtClean="0">
                <a:solidFill>
                  <a:schemeClr val="bg1"/>
                </a:solidFill>
                <a:latin typeface="Calibri" panose="020F0502020204030204" pitchFamily="34" charset="0"/>
              </a:rPr>
              <a:t>Example Grid – Amazon (1/3)</a:t>
            </a:r>
          </a:p>
        </p:txBody>
      </p:sp>
      <p:pic>
        <p:nvPicPr>
          <p:cNvPr id="7" name="Picture 3"/>
          <p:cNvPicPr>
            <a:picLocks noChangeAspect="1" noChangeArrowheads="1"/>
          </p:cNvPicPr>
          <p:nvPr/>
        </p:nvPicPr>
        <p:blipFill>
          <a:blip r:embed="rId3"/>
          <a:srcRect l="1198" t="18581" r="2942" b="5287"/>
          <a:stretch>
            <a:fillRect/>
          </a:stretch>
        </p:blipFill>
        <p:spPr bwMode="auto">
          <a:xfrm>
            <a:off x="609600" y="1373187"/>
            <a:ext cx="7848600" cy="4494213"/>
          </a:xfrm>
          <a:prstGeom prst="rect">
            <a:avLst/>
          </a:prstGeom>
          <a:noFill/>
          <a:ln w="9525">
            <a:noFill/>
            <a:miter lim="800000"/>
            <a:headEnd/>
            <a:tailEnd/>
          </a:ln>
        </p:spPr>
      </p:pic>
      <p:sp>
        <p:nvSpPr>
          <p:cNvPr id="8" name="Rectangle 7"/>
          <p:cNvSpPr/>
          <p:nvPr/>
        </p:nvSpPr>
        <p:spPr>
          <a:xfrm>
            <a:off x="685800" y="2574925"/>
            <a:ext cx="1600200" cy="1506537"/>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9" name="Rectangle 8"/>
          <p:cNvSpPr/>
          <p:nvPr/>
        </p:nvSpPr>
        <p:spPr>
          <a:xfrm>
            <a:off x="685800" y="1373187"/>
            <a:ext cx="7696200" cy="849313"/>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0" name="Rectangle 9"/>
          <p:cNvSpPr/>
          <p:nvPr/>
        </p:nvSpPr>
        <p:spPr>
          <a:xfrm>
            <a:off x="2438400" y="2574925"/>
            <a:ext cx="4191000" cy="1506537"/>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1" name="Rectangle 10"/>
          <p:cNvSpPr/>
          <p:nvPr/>
        </p:nvSpPr>
        <p:spPr>
          <a:xfrm>
            <a:off x="6781800" y="2574925"/>
            <a:ext cx="1600200" cy="1506537"/>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2" name="Rectangle 11"/>
          <p:cNvSpPr/>
          <p:nvPr/>
        </p:nvSpPr>
        <p:spPr>
          <a:xfrm>
            <a:off x="685800" y="4157662"/>
            <a:ext cx="1600200" cy="1371600"/>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3" name="Rectangle 12"/>
          <p:cNvSpPr/>
          <p:nvPr/>
        </p:nvSpPr>
        <p:spPr>
          <a:xfrm>
            <a:off x="2438400" y="4157662"/>
            <a:ext cx="4191000" cy="1371600"/>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
        <p:nvSpPr>
          <p:cNvPr id="14" name="Rectangle 13"/>
          <p:cNvSpPr/>
          <p:nvPr/>
        </p:nvSpPr>
        <p:spPr>
          <a:xfrm>
            <a:off x="6781800" y="4157662"/>
            <a:ext cx="1600200" cy="1371600"/>
          </a:xfrm>
          <a:prstGeom prst="rect">
            <a:avLst/>
          </a:prstGeom>
          <a:solidFill>
            <a:schemeClr val="accent6">
              <a:alpha val="30000"/>
            </a:schemeClr>
          </a:solidFill>
          <a:ln w="50800" cap="flat" cmpd="sng" algn="ctr">
            <a:solidFill>
              <a:schemeClr val="accent6"/>
            </a:solidFill>
            <a:prstDash val="solid"/>
            <a:round/>
            <a:headEnd type="none" w="med" len="med"/>
            <a:tailEnd type="none" w="med" len="med"/>
          </a:ln>
          <a:effectLst/>
        </p:spPr>
        <p:style>
          <a:lnRef idx="1">
            <a:schemeClr val="accent1"/>
          </a:lnRef>
          <a:fillRef idx="3">
            <a:schemeClr val="accent1"/>
          </a:fillRef>
          <a:effectRef idx="2">
            <a:schemeClr val="accent1"/>
          </a:effectRef>
          <a:fontRef idx="minor">
            <a:schemeClr val="lt1"/>
          </a:fontRef>
        </p:style>
        <p:txBody>
          <a:bodyPr anchor="ctr"/>
          <a:lstStyle/>
          <a:p>
            <a:pPr algn="ctr">
              <a:defRPr/>
            </a:pPr>
            <a:endParaRPr lang="en-US"/>
          </a:p>
        </p:txBody>
      </p:sp>
    </p:spTree>
    <p:extLst>
      <p:ext uri="{BB962C8B-B14F-4D97-AF65-F5344CB8AC3E}">
        <p14:creationId xmlns:p14="http://schemas.microsoft.com/office/powerpoint/2010/main" val="1089814829"/>
      </p:ext>
    </p:extLst>
  </p:cSld>
  <p:clrMapOvr>
    <a:masterClrMapping/>
  </p:clrMapOvr>
  <p:transition>
    <p:dissolv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7890" name="Rectangle 2"/>
          <p:cNvSpPr>
            <a:spLocks noGrp="1" noChangeArrowheads="1"/>
          </p:cNvSpPr>
          <p:nvPr>
            <p:ph type="title"/>
          </p:nvPr>
        </p:nvSpPr>
        <p:spPr/>
        <p:txBody>
          <a:bodyPr/>
          <a:lstStyle/>
          <a:p>
            <a:r>
              <a:rPr lang="en-US" sz="3600" dirty="0" smtClean="0"/>
              <a:t>Example Grid </a:t>
            </a:r>
            <a:r>
              <a:rPr lang="en-US" sz="2800" dirty="0" smtClean="0"/>
              <a:t>(for print)</a:t>
            </a:r>
            <a:endParaRPr lang="en-US" sz="3600" dirty="0"/>
          </a:p>
        </p:txBody>
      </p:sp>
      <p:pic>
        <p:nvPicPr>
          <p:cNvPr id="1317891" name="Picture 3" descr="m2"/>
          <p:cNvPicPr>
            <a:picLocks noChangeAspect="1" noChangeArrowheads="1"/>
          </p:cNvPicPr>
          <p:nvPr/>
        </p:nvPicPr>
        <p:blipFill>
          <a:blip r:embed="rId3">
            <a:extLst>
              <a:ext uri="{28A0092B-C50C-407E-A947-70E740481C1C}">
                <a14:useLocalDpi xmlns:a14="http://schemas.microsoft.com/office/drawing/2010/main" val="0"/>
              </a:ext>
            </a:extLst>
          </a:blip>
          <a:srcRect t="2936"/>
          <a:stretch>
            <a:fillRect/>
          </a:stretch>
        </p:blipFill>
        <p:spPr bwMode="auto">
          <a:xfrm>
            <a:off x="635000" y="1104900"/>
            <a:ext cx="7543800" cy="57991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584384"/>
      </p:ext>
    </p:extLst>
  </p:cSld>
  <p:clrMapOvr>
    <a:masterClrMapping/>
  </p:clrMapOvr>
  <p:transition>
    <p:dissolve/>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9938" name="Rectangle 2"/>
          <p:cNvSpPr>
            <a:spLocks noGrp="1" noChangeArrowheads="1"/>
          </p:cNvSpPr>
          <p:nvPr>
            <p:ph type="title"/>
          </p:nvPr>
        </p:nvSpPr>
        <p:spPr/>
        <p:txBody>
          <a:bodyPr/>
          <a:lstStyle/>
          <a:p>
            <a:r>
              <a:rPr lang="en-US" sz="3600" dirty="0" smtClean="0"/>
              <a:t>Example Grid </a:t>
            </a:r>
            <a:r>
              <a:rPr lang="en-US" sz="2800" dirty="0" smtClean="0"/>
              <a:t>(for print)</a:t>
            </a:r>
            <a:endParaRPr lang="en-US" sz="3200" dirty="0"/>
          </a:p>
        </p:txBody>
      </p:sp>
      <p:pic>
        <p:nvPicPr>
          <p:cNvPr id="1319939" name="Picture 3" descr="m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85800" y="1095375"/>
            <a:ext cx="7315200" cy="5762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62287525"/>
      </p:ext>
    </p:extLst>
  </p:cSld>
  <p:clrMapOvr>
    <a:masterClrMapping/>
  </p:clrMapOvr>
  <p:transition>
    <p:dissolv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5186" name="Rectangle 2"/>
          <p:cNvSpPr>
            <a:spLocks noGrp="1"/>
          </p:cNvSpPr>
          <p:nvPr>
            <p:ph type="title"/>
          </p:nvPr>
        </p:nvSpPr>
        <p:spPr/>
        <p:txBody>
          <a:bodyPr/>
          <a:lstStyle/>
          <a:p>
            <a:r>
              <a:rPr lang="en-US" dirty="0" smtClean="0"/>
              <a:t>Heuristics</a:t>
            </a:r>
            <a:br>
              <a:rPr lang="en-US" dirty="0" smtClean="0"/>
            </a:br>
            <a:r>
              <a:rPr lang="en-US" sz="2800" dirty="0" smtClean="0"/>
              <a:t>H2-9: Help users recognize, diagnose, and recover from errors</a:t>
            </a:r>
            <a:br>
              <a:rPr lang="en-US" sz="2800" dirty="0" smtClean="0"/>
            </a:br>
            <a:endParaRPr lang="en-US" sz="3600" dirty="0" smtClean="0"/>
          </a:p>
        </p:txBody>
      </p:sp>
      <p:sp>
        <p:nvSpPr>
          <p:cNvPr id="605187" name="Rectangle 3"/>
          <p:cNvSpPr>
            <a:spLocks noGrp="1"/>
          </p:cNvSpPr>
          <p:nvPr>
            <p:ph type="body" idx="1"/>
          </p:nvPr>
        </p:nvSpPr>
        <p:spPr>
          <a:xfrm>
            <a:off x="685800" y="3962400"/>
            <a:ext cx="7772400" cy="1885950"/>
          </a:xfrm>
        </p:spPr>
        <p:txBody>
          <a:bodyPr/>
          <a:lstStyle/>
          <a:p>
            <a:pPr>
              <a:lnSpc>
                <a:spcPct val="90000"/>
              </a:lnSpc>
            </a:pPr>
            <a:r>
              <a:rPr lang="en-US" sz="2800" dirty="0" smtClean="0"/>
              <a:t>Error messages in plain language</a:t>
            </a:r>
          </a:p>
          <a:p>
            <a:pPr>
              <a:lnSpc>
                <a:spcPct val="90000"/>
              </a:lnSpc>
            </a:pPr>
            <a:r>
              <a:rPr lang="en-US" sz="2800" dirty="0" smtClean="0"/>
              <a:t>Precisely indicate the problem</a:t>
            </a:r>
          </a:p>
          <a:p>
            <a:pPr>
              <a:lnSpc>
                <a:spcPct val="90000"/>
              </a:lnSpc>
            </a:pPr>
            <a:r>
              <a:rPr lang="en-US" sz="2800" dirty="0" smtClean="0"/>
              <a:t>Constructively suggest a solution</a:t>
            </a:r>
          </a:p>
          <a:p>
            <a:pPr>
              <a:lnSpc>
                <a:spcPct val="90000"/>
              </a:lnSpc>
            </a:pPr>
            <a:endParaRPr lang="en-US" sz="2800" dirty="0" smtClean="0"/>
          </a:p>
        </p:txBody>
      </p:sp>
      <p:pic>
        <p:nvPicPr>
          <p:cNvPr id="605188" name="Picture 4" descr="error message (bad)"/>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1828800"/>
            <a:ext cx="5486400" cy="18732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71147342"/>
      </p:ext>
    </p:extLst>
  </p:cSld>
  <p:clrMapOvr>
    <a:masterClrMapping/>
  </p:clrMapOvr>
  <p:transition>
    <p:dissolv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5186" name="Rectangle 2"/>
          <p:cNvSpPr>
            <a:spLocks noGrp="1"/>
          </p:cNvSpPr>
          <p:nvPr>
            <p:ph type="title"/>
          </p:nvPr>
        </p:nvSpPr>
        <p:spPr/>
        <p:txBody>
          <a:bodyPr/>
          <a:lstStyle/>
          <a:p>
            <a:r>
              <a:rPr lang="en-US" dirty="0" smtClean="0"/>
              <a:t>Heuristics</a:t>
            </a:r>
            <a:br>
              <a:rPr lang="en-US" dirty="0" smtClean="0"/>
            </a:br>
            <a:r>
              <a:rPr lang="en-US" sz="2800" dirty="0" smtClean="0"/>
              <a:t>H2-9: Help users recognize, diagnose, and recover from errors</a:t>
            </a:r>
            <a:br>
              <a:rPr lang="en-US" sz="2800" dirty="0" smtClean="0"/>
            </a:br>
            <a:endParaRPr lang="en-US" sz="3600" dirty="0" smtClean="0"/>
          </a:p>
        </p:txBody>
      </p:sp>
      <p:pic>
        <p:nvPicPr>
          <p:cNvPr id="162818" name="Picture 2" descr="C:\Users\jasonh\Documents\Research\research - Media lib\hci\example - patterns\pattern-direct-to-error-b.png"/>
          <p:cNvPicPr>
            <a:picLocks noChangeAspect="1" noChangeArrowheads="1"/>
          </p:cNvPicPr>
          <p:nvPr/>
        </p:nvPicPr>
        <p:blipFill rotWithShape="1">
          <a:blip r:embed="rId3">
            <a:extLst>
              <a:ext uri="{28A0092B-C50C-407E-A947-70E740481C1C}">
                <a14:useLocalDpi xmlns:a14="http://schemas.microsoft.com/office/drawing/2010/main" val="0"/>
              </a:ext>
            </a:extLst>
          </a:blip>
          <a:srcRect l="11489" t="20180" r="13195" b="15582"/>
          <a:stretch/>
        </p:blipFill>
        <p:spPr bwMode="auto">
          <a:xfrm>
            <a:off x="762000" y="1752600"/>
            <a:ext cx="7602199" cy="490118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27442996"/>
      </p:ext>
    </p:extLst>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4629" name="AutoShape 5"/>
          <p:cNvSpPr>
            <a:spLocks noChangeArrowheads="1"/>
          </p:cNvSpPr>
          <p:nvPr/>
        </p:nvSpPr>
        <p:spPr bwMode="auto">
          <a:xfrm>
            <a:off x="4038600" y="2286000"/>
            <a:ext cx="2286000" cy="425450"/>
          </a:xfrm>
          <a:prstGeom prst="roundRect">
            <a:avLst>
              <a:gd name="adj" fmla="val 16667"/>
            </a:avLst>
          </a:prstGeom>
          <a:solidFill>
            <a:srgbClr val="FFFF99"/>
          </a:solidFill>
          <a:ln w="12700">
            <a:solidFill>
              <a:schemeClr val="bg1">
                <a:lumMod val="65000"/>
              </a:schemeClr>
            </a:solidFill>
            <a:round/>
            <a:headEnd/>
            <a:tailEnd/>
          </a:ln>
          <a:effectLst>
            <a:outerShdw dist="35921" dir="2700000" algn="ctr" rotWithShape="0">
              <a:srgbClr val="808080"/>
            </a:outerShdw>
          </a:effectLst>
          <a:extLst/>
        </p:spPr>
        <p:txBody>
          <a:bodyPr wrap="none" anchor="ctr"/>
          <a:lstStyle/>
          <a:p>
            <a:pPr algn="ctr" eaLnBrk="0" hangingPunct="0"/>
            <a:endParaRPr lang="en-US" sz="2000">
              <a:solidFill>
                <a:srgbClr val="FF0000"/>
              </a:solidFill>
              <a:ea typeface="ＭＳ Ｐゴシック" pitchFamily="34" charset="-128"/>
            </a:endParaRPr>
          </a:p>
        </p:txBody>
      </p:sp>
      <p:sp>
        <p:nvSpPr>
          <p:cNvPr id="154626" name="Rectangle 2"/>
          <p:cNvSpPr>
            <a:spLocks noGrp="1"/>
          </p:cNvSpPr>
          <p:nvPr>
            <p:ph type="title" idx="4294967295"/>
          </p:nvPr>
        </p:nvSpPr>
        <p:spPr>
          <a:xfrm>
            <a:off x="668338"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dirty="0" smtClean="0">
                <a:latin typeface="+mj-lt"/>
              </a:rPr>
              <a:t>Florida U.S. House District 13 </a:t>
            </a:r>
          </a:p>
        </p:txBody>
      </p:sp>
      <p:sp>
        <p:nvSpPr>
          <p:cNvPr id="154627" name="Rectangle 3"/>
          <p:cNvSpPr>
            <a:spLocks noGrp="1"/>
          </p:cNvSpPr>
          <p:nvPr>
            <p:ph type="body" idx="4294967295"/>
          </p:nvPr>
        </p:nvSpPr>
        <p:spPr>
          <a:xfrm>
            <a:off x="628650" y="1209675"/>
            <a:ext cx="7943850" cy="43434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pPr marL="346075" indent="-346075" defTabSz="914400"/>
            <a:r>
              <a:rPr lang="en-US" sz="3000" dirty="0" smtClean="0">
                <a:solidFill>
                  <a:schemeClr val="tx1"/>
                </a:solidFill>
                <a:latin typeface="+mj-lt"/>
              </a:rPr>
              <a:t>Vern Buchanan (R) beat Christine Jennings (D) by 369 votes of 238,249 cast, a 0.15% margin</a:t>
            </a:r>
          </a:p>
          <a:p>
            <a:pPr marL="346075" indent="-346075" defTabSz="914400"/>
            <a:r>
              <a:rPr lang="en-US" sz="3000" dirty="0" smtClean="0">
                <a:solidFill>
                  <a:schemeClr val="tx1"/>
                </a:solidFill>
                <a:latin typeface="+mj-lt"/>
              </a:rPr>
              <a:t>In Sarasota County, 18,412 ballots showed no vote at all in that race, an </a:t>
            </a:r>
            <a:r>
              <a:rPr lang="en-US" sz="3000" dirty="0" err="1" smtClean="0">
                <a:solidFill>
                  <a:schemeClr val="tx1"/>
                </a:solidFill>
                <a:latin typeface="+mj-lt"/>
              </a:rPr>
              <a:t>undervote</a:t>
            </a:r>
            <a:r>
              <a:rPr lang="en-US" sz="3000" dirty="0" smtClean="0">
                <a:solidFill>
                  <a:schemeClr val="tx1"/>
                </a:solidFill>
                <a:latin typeface="+mj-lt"/>
              </a:rPr>
              <a:t> of 15%</a:t>
            </a:r>
          </a:p>
          <a:p>
            <a:pPr marL="746125" lvl="1" indent="-346075" defTabSz="914400"/>
            <a:r>
              <a:rPr lang="en-US" sz="2600" dirty="0">
                <a:solidFill>
                  <a:schemeClr val="tx1"/>
                </a:solidFill>
              </a:rPr>
              <a:t>The other counties in District 13 had an average </a:t>
            </a:r>
            <a:br>
              <a:rPr lang="en-US" sz="2600" dirty="0">
                <a:solidFill>
                  <a:schemeClr val="tx1"/>
                </a:solidFill>
              </a:rPr>
            </a:br>
            <a:r>
              <a:rPr lang="en-US" sz="2600" dirty="0" err="1">
                <a:solidFill>
                  <a:schemeClr val="tx1"/>
                </a:solidFill>
              </a:rPr>
              <a:t>undervote</a:t>
            </a:r>
            <a:r>
              <a:rPr lang="en-US" sz="2600" dirty="0">
                <a:solidFill>
                  <a:schemeClr val="tx1"/>
                </a:solidFill>
              </a:rPr>
              <a:t> of 2.5% (range: 2.1-4.0</a:t>
            </a:r>
            <a:r>
              <a:rPr lang="en-US" sz="2600" dirty="0" smtClean="0">
                <a:solidFill>
                  <a:schemeClr val="tx1"/>
                </a:solidFill>
              </a:rPr>
              <a:t>%)</a:t>
            </a:r>
            <a:endParaRPr lang="en-US" sz="2600" dirty="0" smtClean="0">
              <a:solidFill>
                <a:schemeClr val="tx1"/>
              </a:solidFill>
              <a:latin typeface="+mj-lt"/>
            </a:endParaRPr>
          </a:p>
          <a:p>
            <a:pPr marL="746125" lvl="1" indent="-346075" defTabSz="914400"/>
            <a:r>
              <a:rPr lang="en-US" sz="2600" dirty="0" smtClean="0">
                <a:solidFill>
                  <a:schemeClr val="tx1"/>
                </a:solidFill>
                <a:latin typeface="+mj-lt"/>
              </a:rPr>
              <a:t>Jennings beat Buchanan 65,487-58,632 in Sarasota County</a:t>
            </a:r>
          </a:p>
          <a:p>
            <a:pPr marL="746125" lvl="1" indent="-346075" defTabSz="914400"/>
            <a:r>
              <a:rPr lang="en-US" sz="2600" dirty="0" smtClean="0">
                <a:solidFill>
                  <a:schemeClr val="tx1"/>
                </a:solidFill>
                <a:latin typeface="+mj-lt"/>
              </a:rPr>
              <a:t>If the 18,412 </a:t>
            </a:r>
            <a:r>
              <a:rPr lang="en-US" sz="2600" dirty="0" err="1" smtClean="0">
                <a:solidFill>
                  <a:schemeClr val="tx1"/>
                </a:solidFill>
                <a:latin typeface="+mj-lt"/>
              </a:rPr>
              <a:t>undervotes</a:t>
            </a:r>
            <a:r>
              <a:rPr lang="en-US" sz="2600" dirty="0" smtClean="0">
                <a:solidFill>
                  <a:schemeClr val="tx1"/>
                </a:solidFill>
                <a:latin typeface="+mj-lt"/>
              </a:rPr>
              <a:t> had same percentage (52.76%-47.24%), Jennings would win by 648 votes</a:t>
            </a:r>
          </a:p>
        </p:txBody>
      </p:sp>
    </p:spTree>
    <p:extLst>
      <p:ext uri="{BB962C8B-B14F-4D97-AF65-F5344CB8AC3E}">
        <p14:creationId xmlns:p14="http://schemas.microsoft.com/office/powerpoint/2010/main" val="1926946368"/>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5186" name="Rectangle 2"/>
          <p:cNvSpPr>
            <a:spLocks noGrp="1"/>
          </p:cNvSpPr>
          <p:nvPr>
            <p:ph type="title"/>
          </p:nvPr>
        </p:nvSpPr>
        <p:spPr/>
        <p:txBody>
          <a:bodyPr/>
          <a:lstStyle/>
          <a:p>
            <a:r>
              <a:rPr lang="en-US" dirty="0" smtClean="0"/>
              <a:t>Heuristics</a:t>
            </a:r>
            <a:br>
              <a:rPr lang="en-US" dirty="0" smtClean="0"/>
            </a:br>
            <a:r>
              <a:rPr lang="en-US" sz="2800" dirty="0" smtClean="0"/>
              <a:t>H2-9: Help users recognize, diagnose, and recover from errors</a:t>
            </a:r>
            <a:br>
              <a:rPr lang="en-US" sz="2800" dirty="0" smtClean="0"/>
            </a:br>
            <a:endParaRPr lang="en-US" sz="3600" dirty="0" smtClean="0"/>
          </a:p>
        </p:txBody>
      </p:sp>
      <p:pic>
        <p:nvPicPr>
          <p:cNvPr id="175108" name="Picture 4" descr="C:\Users\jasonh\Documents\Research\research - Media lib\hci\example - patterns\pattern-direct-to-error-c.png"/>
          <p:cNvPicPr>
            <a:picLocks noChangeAspect="1" noChangeArrowheads="1"/>
          </p:cNvPicPr>
          <p:nvPr/>
        </p:nvPicPr>
        <p:blipFill rotWithShape="1">
          <a:blip r:embed="rId3">
            <a:extLst>
              <a:ext uri="{28A0092B-C50C-407E-A947-70E740481C1C}">
                <a14:useLocalDpi xmlns:a14="http://schemas.microsoft.com/office/drawing/2010/main" val="0"/>
              </a:ext>
            </a:extLst>
          </a:blip>
          <a:srcRect l="11887" t="18560" r="13704" b="19972"/>
          <a:stretch/>
        </p:blipFill>
        <p:spPr bwMode="auto">
          <a:xfrm>
            <a:off x="685800" y="1828976"/>
            <a:ext cx="7848600" cy="490087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9463098"/>
      </p:ext>
    </p:extLst>
  </p:cSld>
  <p:clrMapOvr>
    <a:masterClrMapping/>
  </p:clrMapOvr>
  <p:transition>
    <p:dissolve/>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7234" name="Rectangle 2"/>
          <p:cNvSpPr>
            <a:spLocks noGrp="1"/>
          </p:cNvSpPr>
          <p:nvPr>
            <p:ph type="title"/>
          </p:nvPr>
        </p:nvSpPr>
        <p:spPr/>
        <p:txBody>
          <a:bodyPr/>
          <a:lstStyle/>
          <a:p>
            <a:r>
              <a:rPr lang="en-US" dirty="0" smtClean="0"/>
              <a:t>Heuristics</a:t>
            </a:r>
            <a:br>
              <a:rPr lang="en-US" dirty="0" smtClean="0"/>
            </a:br>
            <a:r>
              <a:rPr lang="en-US" sz="2800" dirty="0" smtClean="0"/>
              <a:t>H2-10: Help and documentation</a:t>
            </a:r>
            <a:br>
              <a:rPr lang="en-US" sz="2800" dirty="0" smtClean="0"/>
            </a:br>
            <a:endParaRPr lang="en-US" sz="3600" dirty="0" smtClean="0"/>
          </a:p>
        </p:txBody>
      </p:sp>
      <p:sp>
        <p:nvSpPr>
          <p:cNvPr id="607235" name="Rectangle 3"/>
          <p:cNvSpPr>
            <a:spLocks noGrp="1"/>
          </p:cNvSpPr>
          <p:nvPr>
            <p:ph type="body" idx="1"/>
          </p:nvPr>
        </p:nvSpPr>
        <p:spPr/>
        <p:txBody>
          <a:bodyPr/>
          <a:lstStyle/>
          <a:p>
            <a:r>
              <a:rPr lang="en-US" dirty="0" smtClean="0"/>
              <a:t>Easy to search</a:t>
            </a:r>
          </a:p>
          <a:p>
            <a:r>
              <a:rPr lang="en-US" dirty="0" smtClean="0"/>
              <a:t>Focused on the user’s task</a:t>
            </a:r>
          </a:p>
          <a:p>
            <a:r>
              <a:rPr lang="en-US" dirty="0" smtClean="0"/>
              <a:t>List concrete steps to carry out</a:t>
            </a:r>
          </a:p>
          <a:p>
            <a:r>
              <a:rPr lang="en-US" dirty="0" smtClean="0"/>
              <a:t>Not too long</a:t>
            </a:r>
          </a:p>
          <a:p>
            <a:endParaRPr lang="en-US" dirty="0" smtClean="0"/>
          </a:p>
        </p:txBody>
      </p:sp>
    </p:spTree>
    <p:extLst>
      <p:ext uri="{BB962C8B-B14F-4D97-AF65-F5344CB8AC3E}">
        <p14:creationId xmlns:p14="http://schemas.microsoft.com/office/powerpoint/2010/main" val="906278120"/>
      </p:ext>
    </p:extLst>
  </p:cSld>
  <p:clrMapOvr>
    <a:masterClrMapping/>
  </p:clrMapOvr>
  <p:transition>
    <p:dissolve/>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17613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1"/>
            <a:ext cx="9124950" cy="68028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716583388"/>
      </p:ext>
    </p:extLst>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1986" name="Rectangle 2"/>
          <p:cNvSpPr>
            <a:spLocks noGrp="1"/>
          </p:cNvSpPr>
          <p:nvPr>
            <p:ph type="title"/>
          </p:nvPr>
        </p:nvSpPr>
        <p:spPr/>
        <p:txBody>
          <a:bodyPr/>
          <a:lstStyle/>
          <a:p>
            <a:r>
              <a:rPr lang="en-US" dirty="0" smtClean="0"/>
              <a:t>Recap of Heuristics All on One Slide</a:t>
            </a:r>
          </a:p>
        </p:txBody>
      </p:sp>
      <p:sp>
        <p:nvSpPr>
          <p:cNvPr id="681987" name="Rectangle 3"/>
          <p:cNvSpPr>
            <a:spLocks noGrp="1"/>
          </p:cNvSpPr>
          <p:nvPr>
            <p:ph type="body" idx="1"/>
          </p:nvPr>
        </p:nvSpPr>
        <p:spPr/>
        <p:txBody>
          <a:bodyPr/>
          <a:lstStyle/>
          <a:p>
            <a:pPr>
              <a:lnSpc>
                <a:spcPct val="80000"/>
              </a:lnSpc>
            </a:pPr>
            <a:r>
              <a:rPr lang="en-US" sz="2600" dirty="0" smtClean="0"/>
              <a:t>H2-1: Visibility of system status</a:t>
            </a:r>
          </a:p>
          <a:p>
            <a:pPr>
              <a:lnSpc>
                <a:spcPct val="80000"/>
              </a:lnSpc>
            </a:pPr>
            <a:r>
              <a:rPr lang="en-US" sz="2600" dirty="0" smtClean="0"/>
              <a:t>H2-2: Match between system &amp; real world</a:t>
            </a:r>
          </a:p>
          <a:p>
            <a:pPr>
              <a:lnSpc>
                <a:spcPct val="80000"/>
              </a:lnSpc>
            </a:pPr>
            <a:r>
              <a:rPr lang="en-US" sz="2600" dirty="0" smtClean="0"/>
              <a:t>H2-3: User control &amp; freedom</a:t>
            </a:r>
          </a:p>
          <a:p>
            <a:pPr>
              <a:lnSpc>
                <a:spcPct val="80000"/>
              </a:lnSpc>
            </a:pPr>
            <a:r>
              <a:rPr lang="en-US" sz="2600" dirty="0" smtClean="0"/>
              <a:t>H2-4: Consistency &amp; standards</a:t>
            </a:r>
          </a:p>
          <a:p>
            <a:pPr>
              <a:lnSpc>
                <a:spcPct val="80000"/>
              </a:lnSpc>
            </a:pPr>
            <a:r>
              <a:rPr lang="en-US" sz="2600" dirty="0" smtClean="0"/>
              <a:t>H2-5: Error prevention</a:t>
            </a:r>
          </a:p>
          <a:p>
            <a:pPr>
              <a:lnSpc>
                <a:spcPct val="80000"/>
              </a:lnSpc>
            </a:pPr>
            <a:r>
              <a:rPr lang="en-US" sz="2600" dirty="0" smtClean="0"/>
              <a:t>H2-6: Recognition rather than recall</a:t>
            </a:r>
          </a:p>
          <a:p>
            <a:pPr>
              <a:lnSpc>
                <a:spcPct val="80000"/>
              </a:lnSpc>
            </a:pPr>
            <a:r>
              <a:rPr lang="en-US" sz="2600" dirty="0" smtClean="0"/>
              <a:t>H2-7: Flexibility and efficiency of use</a:t>
            </a:r>
          </a:p>
          <a:p>
            <a:pPr>
              <a:lnSpc>
                <a:spcPct val="80000"/>
              </a:lnSpc>
            </a:pPr>
            <a:r>
              <a:rPr lang="en-US" sz="2600" dirty="0" smtClean="0"/>
              <a:t>H2-8: Aesthetic and minimalist design</a:t>
            </a:r>
          </a:p>
          <a:p>
            <a:pPr>
              <a:lnSpc>
                <a:spcPct val="80000"/>
              </a:lnSpc>
            </a:pPr>
            <a:r>
              <a:rPr lang="en-US" sz="2600" dirty="0" smtClean="0"/>
              <a:t>H2-9: Help users recognize, diagnose, </a:t>
            </a:r>
            <a:br>
              <a:rPr lang="en-US" sz="2600" dirty="0" smtClean="0"/>
            </a:br>
            <a:r>
              <a:rPr lang="en-US" sz="2600" dirty="0" smtClean="0"/>
              <a:t>and recover from errors</a:t>
            </a:r>
          </a:p>
          <a:p>
            <a:pPr>
              <a:lnSpc>
                <a:spcPct val="80000"/>
              </a:lnSpc>
            </a:pPr>
            <a:r>
              <a:rPr lang="en-US" sz="2600" dirty="0" smtClean="0"/>
              <a:t>H2-10: Help and documentation</a:t>
            </a:r>
          </a:p>
        </p:txBody>
      </p:sp>
    </p:spTree>
    <p:extLst>
      <p:ext uri="{BB962C8B-B14F-4D97-AF65-F5344CB8AC3E}">
        <p14:creationId xmlns:p14="http://schemas.microsoft.com/office/powerpoint/2010/main" val="1628987975"/>
      </p:ext>
    </p:extLst>
  </p:cSld>
  <p:clrMapOvr>
    <a:masterClrMapping/>
  </p:clrMapOvr>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Things you should be able to answer from the readings</a:t>
            </a:r>
            <a:endParaRPr lang="en-US" dirty="0"/>
          </a:p>
        </p:txBody>
      </p:sp>
      <p:sp>
        <p:nvSpPr>
          <p:cNvPr id="3" name="Content Placeholder 2"/>
          <p:cNvSpPr>
            <a:spLocks noGrp="1"/>
          </p:cNvSpPr>
          <p:nvPr>
            <p:ph idx="1"/>
          </p:nvPr>
        </p:nvSpPr>
        <p:spPr/>
        <p:txBody>
          <a:bodyPr/>
          <a:lstStyle/>
          <a:p>
            <a:r>
              <a:rPr lang="en-US" dirty="0" smtClean="0"/>
              <a:t>Nielsen suggests having 3-5 reviewers</a:t>
            </a:r>
          </a:p>
          <a:p>
            <a:pPr lvl="1"/>
            <a:r>
              <a:rPr lang="en-US" dirty="0" smtClean="0"/>
              <a:t>Why not more?</a:t>
            </a:r>
          </a:p>
          <a:p>
            <a:pPr lvl="1"/>
            <a:r>
              <a:rPr lang="en-US" dirty="0" smtClean="0"/>
              <a:t>Why not less?</a:t>
            </a:r>
          </a:p>
          <a:p>
            <a:r>
              <a:rPr lang="en-US" dirty="0" smtClean="0"/>
              <a:t>Name at least 4 of the heuristics and give examples</a:t>
            </a:r>
          </a:p>
          <a:p>
            <a:r>
              <a:rPr lang="en-US" dirty="0" smtClean="0"/>
              <a:t>(Harder, not directly in reading) What are some tradeoffs between Heuristic </a:t>
            </a:r>
            <a:r>
              <a:rPr lang="en-US" dirty="0" err="1" smtClean="0"/>
              <a:t>Eval</a:t>
            </a:r>
            <a:r>
              <a:rPr lang="en-US" dirty="0" smtClean="0"/>
              <a:t> vs User study?</a:t>
            </a:r>
          </a:p>
          <a:p>
            <a:endParaRPr lang="en-US" dirty="0" smtClean="0"/>
          </a:p>
          <a:p>
            <a:endParaRPr lang="en-US" dirty="0"/>
          </a:p>
        </p:txBody>
      </p:sp>
    </p:spTree>
    <p:extLst>
      <p:ext uri="{BB962C8B-B14F-4D97-AF65-F5344CB8AC3E}">
        <p14:creationId xmlns:p14="http://schemas.microsoft.com/office/powerpoint/2010/main" val="1133356873"/>
      </p:ext>
    </p:extLst>
  </p:cSld>
  <p:clrMapOvr>
    <a:masterClrMapping/>
  </p:clrMapOvr>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Pragmatic Tips for </a:t>
            </a:r>
            <a:r>
              <a:rPr lang="en-US" dirty="0" err="1" smtClean="0"/>
              <a:t>HEval</a:t>
            </a:r>
            <a:r>
              <a:rPr lang="en-US" dirty="0" smtClean="0"/>
              <a:t> </a:t>
            </a:r>
            <a:endParaRPr lang="en-US" dirty="0"/>
          </a:p>
        </p:txBody>
      </p:sp>
      <p:sp>
        <p:nvSpPr>
          <p:cNvPr id="3" name="Content Placeholder 2"/>
          <p:cNvSpPr>
            <a:spLocks noGrp="1"/>
          </p:cNvSpPr>
          <p:nvPr>
            <p:ph idx="1"/>
          </p:nvPr>
        </p:nvSpPr>
        <p:spPr>
          <a:xfrm>
            <a:off x="609600" y="1371600"/>
            <a:ext cx="8077200" cy="4525963"/>
          </a:xfrm>
        </p:spPr>
        <p:txBody>
          <a:bodyPr/>
          <a:lstStyle/>
          <a:p>
            <a:r>
              <a:rPr lang="en-US" dirty="0" smtClean="0">
                <a:solidFill>
                  <a:schemeClr val="tx1"/>
                </a:solidFill>
              </a:rPr>
              <a:t>When to use </a:t>
            </a:r>
            <a:r>
              <a:rPr lang="en-US" dirty="0" err="1" smtClean="0">
                <a:solidFill>
                  <a:schemeClr val="tx1"/>
                </a:solidFill>
              </a:rPr>
              <a:t>HEval</a:t>
            </a:r>
            <a:r>
              <a:rPr lang="en-US" dirty="0" smtClean="0">
                <a:solidFill>
                  <a:schemeClr val="tx1"/>
                </a:solidFill>
              </a:rPr>
              <a:t>?</a:t>
            </a:r>
          </a:p>
          <a:p>
            <a:pPr lvl="1"/>
            <a:r>
              <a:rPr lang="en-US" dirty="0" smtClean="0">
                <a:solidFill>
                  <a:schemeClr val="tx1"/>
                </a:solidFill>
              </a:rPr>
              <a:t>All the time, all phases of design and implementation</a:t>
            </a:r>
          </a:p>
          <a:p>
            <a:pPr lvl="1"/>
            <a:r>
              <a:rPr lang="en-US" dirty="0" smtClean="0">
                <a:solidFill>
                  <a:schemeClr val="tx1"/>
                </a:solidFill>
              </a:rPr>
              <a:t>Especially before a user study, no point in letting a user find obvious problems</a:t>
            </a:r>
          </a:p>
          <a:p>
            <a:r>
              <a:rPr lang="en-US" dirty="0" smtClean="0">
                <a:solidFill>
                  <a:schemeClr val="tx1"/>
                </a:solidFill>
              </a:rPr>
              <a:t>Can also teach your </a:t>
            </a:r>
            <a:r>
              <a:rPr lang="en-US" dirty="0" err="1" smtClean="0">
                <a:solidFill>
                  <a:schemeClr val="tx1"/>
                </a:solidFill>
              </a:rPr>
              <a:t>dev</a:t>
            </a:r>
            <a:r>
              <a:rPr lang="en-US" dirty="0" smtClean="0">
                <a:solidFill>
                  <a:schemeClr val="tx1"/>
                </a:solidFill>
              </a:rPr>
              <a:t> team about </a:t>
            </a:r>
            <a:r>
              <a:rPr lang="en-US" dirty="0" err="1" smtClean="0">
                <a:solidFill>
                  <a:schemeClr val="tx1"/>
                </a:solidFill>
              </a:rPr>
              <a:t>Heval</a:t>
            </a:r>
            <a:endParaRPr lang="en-US" dirty="0" smtClean="0">
              <a:solidFill>
                <a:schemeClr val="tx1"/>
              </a:solidFill>
            </a:endParaRPr>
          </a:p>
          <a:p>
            <a:pPr lvl="1"/>
            <a:r>
              <a:rPr lang="en-US" dirty="0" smtClean="0">
                <a:solidFill>
                  <a:schemeClr val="tx1"/>
                </a:solidFill>
              </a:rPr>
              <a:t>Good bang for buck, they can find + fix problems too</a:t>
            </a:r>
          </a:p>
          <a:p>
            <a:r>
              <a:rPr lang="en-US" dirty="0" smtClean="0">
                <a:solidFill>
                  <a:schemeClr val="tx1"/>
                </a:solidFill>
              </a:rPr>
              <a:t>Multiple degrees of depth for </a:t>
            </a:r>
            <a:r>
              <a:rPr lang="en-US" dirty="0" err="1" smtClean="0">
                <a:solidFill>
                  <a:schemeClr val="tx1"/>
                </a:solidFill>
              </a:rPr>
              <a:t>Heval</a:t>
            </a:r>
            <a:endParaRPr lang="en-US" dirty="0" smtClean="0">
              <a:solidFill>
                <a:schemeClr val="tx1"/>
              </a:solidFill>
            </a:endParaRPr>
          </a:p>
          <a:p>
            <a:pPr lvl="1"/>
            <a:r>
              <a:rPr lang="en-US" dirty="0" smtClean="0">
                <a:solidFill>
                  <a:schemeClr val="tx1"/>
                </a:solidFill>
              </a:rPr>
              <a:t>Ex. I look at UIs ~15min and point out likely problems</a:t>
            </a:r>
          </a:p>
          <a:p>
            <a:pPr lvl="1"/>
            <a:r>
              <a:rPr lang="en-US" dirty="0" smtClean="0">
                <a:solidFill>
                  <a:schemeClr val="tx1"/>
                </a:solidFill>
              </a:rPr>
              <a:t>Ex. I try UI for hour and point out likely problems</a:t>
            </a:r>
          </a:p>
          <a:p>
            <a:pPr lvl="1"/>
            <a:r>
              <a:rPr lang="en-US" dirty="0" smtClean="0">
                <a:solidFill>
                  <a:schemeClr val="tx1"/>
                </a:solidFill>
              </a:rPr>
              <a:t>Depends on how much time you have</a:t>
            </a:r>
            <a:endParaRPr lang="en-US" dirty="0">
              <a:solidFill>
                <a:schemeClr val="tx1"/>
              </a:solidFill>
            </a:endParaRPr>
          </a:p>
        </p:txBody>
      </p:sp>
    </p:spTree>
    <p:extLst>
      <p:ext uri="{BB962C8B-B14F-4D97-AF65-F5344CB8AC3E}">
        <p14:creationId xmlns:p14="http://schemas.microsoft.com/office/powerpoint/2010/main" val="2435241140"/>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Today</a:t>
            </a:r>
            <a:endParaRPr lang="en-US" dirty="0"/>
          </a:p>
        </p:txBody>
      </p:sp>
      <p:sp>
        <p:nvSpPr>
          <p:cNvPr id="3" name="Content Placeholder 2"/>
          <p:cNvSpPr>
            <a:spLocks noGrp="1"/>
          </p:cNvSpPr>
          <p:nvPr>
            <p:ph idx="1"/>
          </p:nvPr>
        </p:nvSpPr>
        <p:spPr>
          <a:xfrm>
            <a:off x="609600" y="1417637"/>
            <a:ext cx="8077200" cy="4525963"/>
          </a:xfrm>
        </p:spPr>
        <p:txBody>
          <a:bodyPr/>
          <a:lstStyle/>
          <a:p>
            <a:r>
              <a:rPr lang="en-US" dirty="0" smtClean="0"/>
              <a:t>Slips vs mistakes</a:t>
            </a:r>
          </a:p>
          <a:p>
            <a:pPr lvl="1"/>
            <a:r>
              <a:rPr lang="en-US" dirty="0" smtClean="0"/>
              <a:t>Don’t </a:t>
            </a:r>
            <a:r>
              <a:rPr lang="en-US" dirty="0"/>
              <a:t>have to have </a:t>
            </a:r>
            <a:r>
              <a:rPr lang="en-US" dirty="0" smtClean="0"/>
              <a:t>categories of slips memorized</a:t>
            </a:r>
          </a:p>
          <a:p>
            <a:pPr lvl="1"/>
            <a:r>
              <a:rPr lang="en-US" dirty="0" smtClean="0"/>
              <a:t>More important is examples of slips</a:t>
            </a:r>
          </a:p>
          <a:p>
            <a:pPr lvl="1"/>
            <a:r>
              <a:rPr lang="en-US" dirty="0" smtClean="0"/>
              <a:t>Also know mode errors (common problem)</a:t>
            </a:r>
          </a:p>
          <a:p>
            <a:r>
              <a:rPr lang="en-US" dirty="0" smtClean="0"/>
              <a:t>Designing for errors</a:t>
            </a:r>
          </a:p>
          <a:p>
            <a:pPr lvl="1"/>
            <a:r>
              <a:rPr lang="en-US" dirty="0" smtClean="0"/>
              <a:t>Examples of prevention, detection + response</a:t>
            </a:r>
          </a:p>
          <a:p>
            <a:r>
              <a:rPr lang="en-US" dirty="0" smtClean="0"/>
              <a:t>Heuristic evaluation</a:t>
            </a:r>
            <a:endParaRPr lang="en-US" dirty="0"/>
          </a:p>
          <a:p>
            <a:pPr lvl="1"/>
            <a:r>
              <a:rPr lang="en-US" dirty="0" smtClean="0"/>
              <a:t>Fast, cheap usability method</a:t>
            </a:r>
          </a:p>
          <a:p>
            <a:pPr lvl="1"/>
            <a:r>
              <a:rPr lang="en-US" dirty="0" smtClean="0"/>
              <a:t>Know most of the heuristics</a:t>
            </a:r>
          </a:p>
          <a:p>
            <a:pPr lvl="1"/>
            <a:r>
              <a:rPr lang="en-US" dirty="0" smtClean="0"/>
              <a:t>Know pros and cons of the approach</a:t>
            </a:r>
          </a:p>
          <a:p>
            <a:pPr lvl="1"/>
            <a:endParaRPr lang="en-US" dirty="0"/>
          </a:p>
          <a:p>
            <a:endParaRPr lang="en-US" dirty="0"/>
          </a:p>
        </p:txBody>
      </p:sp>
    </p:spTree>
    <p:extLst>
      <p:ext uri="{BB962C8B-B14F-4D97-AF65-F5344CB8AC3E}">
        <p14:creationId xmlns:p14="http://schemas.microsoft.com/office/powerpoint/2010/main" val="572309190"/>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Exam Questions</a:t>
            </a:r>
            <a:endParaRPr lang="en-US" dirty="0"/>
          </a:p>
        </p:txBody>
      </p:sp>
      <p:sp>
        <p:nvSpPr>
          <p:cNvPr id="3" name="Content Placeholder 2"/>
          <p:cNvSpPr>
            <a:spLocks noGrp="1"/>
          </p:cNvSpPr>
          <p:nvPr>
            <p:ph idx="1"/>
          </p:nvPr>
        </p:nvSpPr>
        <p:spPr/>
        <p:txBody>
          <a:bodyPr/>
          <a:lstStyle/>
          <a:p>
            <a:r>
              <a:rPr lang="en-US" dirty="0" smtClean="0"/>
              <a:t>Name any 3 of Nielsen’s heuristics for </a:t>
            </a:r>
            <a:r>
              <a:rPr lang="en-US" dirty="0" err="1" smtClean="0"/>
              <a:t>Heval</a:t>
            </a:r>
            <a:endParaRPr lang="en-US" dirty="0" smtClean="0"/>
          </a:p>
          <a:p>
            <a:r>
              <a:rPr lang="en-US" dirty="0" smtClean="0"/>
              <a:t>What is the difference between a slip and a mistake? Give an example of each.</a:t>
            </a:r>
          </a:p>
          <a:p>
            <a:r>
              <a:rPr lang="en-US" dirty="0" smtClean="0"/>
              <a:t>Give an example of a mode error</a:t>
            </a:r>
          </a:p>
          <a:p>
            <a:r>
              <a:rPr lang="en-US" dirty="0" smtClean="0"/>
              <a:t>Why does Gates Hillman separate the doors between the ground floor and </a:t>
            </a:r>
            <a:r>
              <a:rPr lang="en-US" dirty="0" err="1" smtClean="0"/>
              <a:t>subground</a:t>
            </a:r>
            <a:r>
              <a:rPr lang="en-US" dirty="0" smtClean="0"/>
              <a:t> levels? What UX design principle is being applied here?</a:t>
            </a:r>
            <a:endParaRPr lang="en-US" dirty="0"/>
          </a:p>
        </p:txBody>
      </p:sp>
    </p:spTree>
    <p:extLst>
      <p:ext uri="{BB962C8B-B14F-4D97-AF65-F5344CB8AC3E}">
        <p14:creationId xmlns:p14="http://schemas.microsoft.com/office/powerpoint/2010/main" val="1406423987"/>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a:t>
            </a:r>
            <a:endParaRPr lang="en-US" dirty="0"/>
          </a:p>
        </p:txBody>
      </p:sp>
      <p:sp>
        <p:nvSpPr>
          <p:cNvPr id="3" name="Content Placeholder 2"/>
          <p:cNvSpPr>
            <a:spLocks noGrp="1"/>
          </p:cNvSpPr>
          <p:nvPr>
            <p:ph idx="1"/>
          </p:nvPr>
        </p:nvSpPr>
        <p:spPr>
          <a:xfrm>
            <a:off x="609600" y="1295400"/>
            <a:ext cx="8077200" cy="4525963"/>
          </a:xfrm>
        </p:spPr>
        <p:txBody>
          <a:bodyPr/>
          <a:lstStyle/>
          <a:p>
            <a:r>
              <a:rPr lang="en-US" dirty="0"/>
              <a:t>HW2A / HW2B due Wed </a:t>
            </a:r>
            <a:r>
              <a:rPr lang="en-US" dirty="0" smtClean="0"/>
              <a:t>Sep 12 </a:t>
            </a:r>
            <a:r>
              <a:rPr lang="en-US" dirty="0"/>
              <a:t>at 11:59pm</a:t>
            </a:r>
          </a:p>
          <a:p>
            <a:pPr lvl="1"/>
            <a:r>
              <a:rPr lang="en-US" dirty="0" smtClean="0"/>
              <a:t>Recommend doing an </a:t>
            </a:r>
            <a:r>
              <a:rPr lang="en-US" dirty="0" smtClean="0"/>
              <a:t>(internal) heuristic evaluation on your design</a:t>
            </a:r>
          </a:p>
          <a:p>
            <a:r>
              <a:rPr lang="en-US" dirty="0" smtClean="0"/>
              <a:t>Next reading</a:t>
            </a:r>
          </a:p>
          <a:p>
            <a:pPr lvl="1"/>
            <a:r>
              <a:rPr lang="en-US" dirty="0" smtClean="0"/>
              <a:t>None</a:t>
            </a:r>
            <a:endParaRPr lang="en-US" dirty="0"/>
          </a:p>
          <a:p>
            <a:r>
              <a:rPr lang="en-US" dirty="0" smtClean="0"/>
              <a:t>Design of Everyday Things</a:t>
            </a:r>
          </a:p>
          <a:p>
            <a:pPr lvl="1"/>
            <a:r>
              <a:rPr lang="en-US" dirty="0" smtClean="0"/>
              <a:t>Get book and start reading it</a:t>
            </a:r>
          </a:p>
          <a:p>
            <a:r>
              <a:rPr lang="en-US" dirty="0" smtClean="0"/>
              <a:t>Reminder: do tutorials on HTML / CSS</a:t>
            </a:r>
          </a:p>
          <a:p>
            <a:pPr lvl="1"/>
            <a:r>
              <a:rPr lang="en-US" dirty="0" smtClean="0"/>
              <a:t>Will start class portion in two weeks</a:t>
            </a:r>
            <a:endParaRPr lang="en-US" dirty="0"/>
          </a:p>
        </p:txBody>
      </p:sp>
    </p:spTree>
    <p:extLst>
      <p:ext uri="{BB962C8B-B14F-4D97-AF65-F5344CB8AC3E}">
        <p14:creationId xmlns:p14="http://schemas.microsoft.com/office/powerpoint/2010/main" val="2582249690"/>
      </p:ext>
    </p:extLst>
  </p:cSld>
  <p:clrMapOvr>
    <a:masterClrMapping/>
  </p:clrMapOvr>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1416854190"/>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6674" name="Rectangle 2"/>
          <p:cNvSpPr>
            <a:spLocks noGrp="1"/>
          </p:cNvSpPr>
          <p:nvPr>
            <p:ph type="title" idx="4294967295"/>
          </p:nvPr>
        </p:nvSpPr>
        <p:spPr>
          <a:xfrm>
            <a:off x="722313" y="0"/>
            <a:ext cx="7772400" cy="1143000"/>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nchor="ctr"/>
          <a:lstStyle/>
          <a:p>
            <a:r>
              <a:rPr lang="en-US" dirty="0" smtClean="0">
                <a:latin typeface="+mj-lt"/>
              </a:rPr>
              <a:t>Some Possible Explanations</a:t>
            </a:r>
            <a:endParaRPr lang="en-US" sz="3600" dirty="0" smtClean="0">
              <a:latin typeface="+mj-lt"/>
            </a:endParaRPr>
          </a:p>
        </p:txBody>
      </p:sp>
      <p:sp>
        <p:nvSpPr>
          <p:cNvPr id="156675" name="Rectangle 3"/>
          <p:cNvSpPr>
            <a:spLocks noGrp="1"/>
          </p:cNvSpPr>
          <p:nvPr>
            <p:ph type="body" idx="4294967295"/>
          </p:nvPr>
        </p:nvSpPr>
        <p:spPr>
          <a:xfrm>
            <a:off x="712788" y="1112838"/>
            <a:ext cx="7772400" cy="47545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0488" tIns="44450" rIns="90488" bIns="44450"/>
          <a:lstStyle/>
          <a:p>
            <a:r>
              <a:rPr lang="en-US" sz="2800" dirty="0" smtClean="0">
                <a:solidFill>
                  <a:schemeClr val="tx1"/>
                </a:solidFill>
                <a:latin typeface="+mj-lt"/>
              </a:rPr>
              <a:t>Software error?</a:t>
            </a:r>
          </a:p>
          <a:p>
            <a:pPr lvl="1"/>
            <a:r>
              <a:rPr lang="en-US" sz="2400" dirty="0" smtClean="0">
                <a:solidFill>
                  <a:schemeClr val="tx1"/>
                </a:solidFill>
                <a:latin typeface="+mj-lt"/>
              </a:rPr>
              <a:t>Voters cast votes, but no votes were recorded</a:t>
            </a:r>
          </a:p>
          <a:p>
            <a:pPr lvl="1"/>
            <a:r>
              <a:rPr lang="en-US" sz="2400" dirty="0" smtClean="0">
                <a:solidFill>
                  <a:schemeClr val="tx1"/>
                </a:solidFill>
                <a:latin typeface="+mj-lt"/>
              </a:rPr>
              <a:t>Unlikely, because 85% of votes were counted</a:t>
            </a:r>
          </a:p>
          <a:p>
            <a:pPr lvl="1"/>
            <a:r>
              <a:rPr lang="en-US" sz="2400" dirty="0" smtClean="0">
                <a:solidFill>
                  <a:schemeClr val="tx1"/>
                </a:solidFill>
                <a:latin typeface="+mj-lt"/>
              </a:rPr>
              <a:t>Did post-election testing, source code review</a:t>
            </a:r>
          </a:p>
          <a:p>
            <a:r>
              <a:rPr lang="en-US" sz="2800" dirty="0" smtClean="0">
                <a:solidFill>
                  <a:schemeClr val="tx1"/>
                </a:solidFill>
                <a:latin typeface="+mj-lt"/>
              </a:rPr>
              <a:t>Tampering (malicious software)?</a:t>
            </a:r>
          </a:p>
          <a:p>
            <a:pPr lvl="1"/>
            <a:r>
              <a:rPr lang="en-US" sz="2400" dirty="0" smtClean="0">
                <a:solidFill>
                  <a:schemeClr val="tx1"/>
                </a:solidFill>
                <a:latin typeface="+mj-lt"/>
              </a:rPr>
              <a:t>Post-election testing + source code review</a:t>
            </a:r>
          </a:p>
          <a:p>
            <a:r>
              <a:rPr lang="en-US" sz="2800" dirty="0" smtClean="0">
                <a:solidFill>
                  <a:schemeClr val="tx1"/>
                </a:solidFill>
                <a:latin typeface="+mj-lt"/>
              </a:rPr>
              <a:t>Conscious voter protest?</a:t>
            </a:r>
          </a:p>
          <a:p>
            <a:pPr lvl="1"/>
            <a:r>
              <a:rPr lang="en-US" sz="2400" dirty="0" smtClean="0">
                <a:solidFill>
                  <a:schemeClr val="tx1"/>
                </a:solidFill>
                <a:latin typeface="+mj-lt"/>
              </a:rPr>
              <a:t>Unlikely, because of comparison demographics</a:t>
            </a:r>
          </a:p>
          <a:p>
            <a:pPr lvl="1"/>
            <a:r>
              <a:rPr lang="en-US" sz="2400" dirty="0" smtClean="0">
                <a:solidFill>
                  <a:schemeClr val="tx1"/>
                </a:solidFill>
                <a:latin typeface="+mj-lt"/>
              </a:rPr>
              <a:t>Ex. Absentee (</a:t>
            </a:r>
            <a:r>
              <a:rPr lang="en-US" sz="2400" dirty="0" err="1" smtClean="0">
                <a:solidFill>
                  <a:schemeClr val="tx1"/>
                </a:solidFill>
                <a:latin typeface="+mj-lt"/>
              </a:rPr>
              <a:t>opscan</a:t>
            </a:r>
            <a:r>
              <a:rPr lang="en-US" sz="2400" dirty="0" smtClean="0">
                <a:solidFill>
                  <a:schemeClr val="tx1"/>
                </a:solidFill>
                <a:latin typeface="+mj-lt"/>
              </a:rPr>
              <a:t>) </a:t>
            </a:r>
            <a:r>
              <a:rPr lang="en-US" sz="2400" dirty="0" err="1" smtClean="0">
                <a:solidFill>
                  <a:schemeClr val="tx1"/>
                </a:solidFill>
                <a:latin typeface="+mj-lt"/>
              </a:rPr>
              <a:t>undervote</a:t>
            </a:r>
            <a:r>
              <a:rPr lang="en-US" sz="2400" dirty="0" smtClean="0">
                <a:solidFill>
                  <a:schemeClr val="tx1"/>
                </a:solidFill>
                <a:latin typeface="+mj-lt"/>
              </a:rPr>
              <a:t> in Sarasota was 2.6%</a:t>
            </a:r>
          </a:p>
          <a:p>
            <a:r>
              <a:rPr lang="en-US" sz="2800" dirty="0" smtClean="0">
                <a:solidFill>
                  <a:schemeClr val="tx1"/>
                </a:solidFill>
                <a:latin typeface="+mj-lt"/>
              </a:rPr>
              <a:t>Bad ballot layout – voters missed the race</a:t>
            </a:r>
          </a:p>
          <a:p>
            <a:pPr lvl="1"/>
            <a:r>
              <a:rPr lang="en-US" sz="2400" dirty="0" smtClean="0">
                <a:solidFill>
                  <a:schemeClr val="tx1"/>
                </a:solidFill>
                <a:latin typeface="+mj-lt"/>
              </a:rPr>
              <a:t>Compare with Charlotte County</a:t>
            </a:r>
          </a:p>
        </p:txBody>
      </p:sp>
      <p:sp>
        <p:nvSpPr>
          <p:cNvPr id="156676" name="Text Box 4"/>
          <p:cNvSpPr txBox="1">
            <a:spLocks noChangeArrowheads="1"/>
          </p:cNvSpPr>
          <p:nvPr/>
        </p:nvSpPr>
        <p:spPr bwMode="auto">
          <a:xfrm>
            <a:off x="1090017" y="6172200"/>
            <a:ext cx="7139583" cy="707886"/>
          </a:xfrm>
          <a:prstGeom prst="rect">
            <a:avLst/>
          </a:prstGeom>
          <a:solidFill>
            <a:srgbClr val="FFFF99"/>
          </a:solidFill>
          <a:ln w="9525">
            <a:solidFill>
              <a:schemeClr val="bg1">
                <a:lumMod val="65000"/>
              </a:schemeClr>
            </a:solidFill>
            <a:miter lim="800000"/>
            <a:headEnd/>
            <a:tailEnd/>
          </a:ln>
        </p:spPr>
        <p:txBody>
          <a:bodyPr wrap="none">
            <a:spAutoFit/>
          </a:bodyPr>
          <a:lstStyle/>
          <a:p>
            <a:pPr eaLnBrk="0" hangingPunct="0"/>
            <a:r>
              <a:rPr lang="en-US" sz="2000">
                <a:latin typeface="+mj-lt"/>
                <a:ea typeface="ＭＳ Ｐゴシック" pitchFamily="34" charset="-128"/>
              </a:rPr>
              <a:t>Look for Buchanon/Jennings House District 13 race in the following</a:t>
            </a:r>
            <a:br>
              <a:rPr lang="en-US" sz="2000">
                <a:latin typeface="+mj-lt"/>
                <a:ea typeface="ＭＳ Ｐゴシック" pitchFamily="34" charset="-128"/>
              </a:rPr>
            </a:br>
            <a:r>
              <a:rPr lang="en-US" sz="2000">
                <a:latin typeface="+mj-lt"/>
                <a:ea typeface="ＭＳ Ｐゴシック" pitchFamily="34" charset="-128"/>
              </a:rPr>
              <a:t>screen shots and remember which page you saw it on</a:t>
            </a:r>
          </a:p>
        </p:txBody>
      </p:sp>
    </p:spTree>
    <p:extLst>
      <p:ext uri="{BB962C8B-B14F-4D97-AF65-F5344CB8AC3E}">
        <p14:creationId xmlns:p14="http://schemas.microsoft.com/office/powerpoint/2010/main" val="144849724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667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6676" grpId="0" animBg="1"/>
    </p:bldLst>
  </p:timing>
</p:sld>
</file>

<file path=ppt/slides/slide9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84709" name="Rectangle 5"/>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84706" name="Rectangle 2"/>
          <p:cNvSpPr>
            <a:spLocks noGrp="1"/>
          </p:cNvSpPr>
          <p:nvPr>
            <p:ph type="title"/>
          </p:nvPr>
        </p:nvSpPr>
        <p:spPr/>
        <p:txBody>
          <a:bodyPr/>
          <a:lstStyle/>
          <a:p>
            <a:r>
              <a:rPr lang="en-US" dirty="0" smtClean="0"/>
              <a:t>Conducting a Heuristic Evaluation</a:t>
            </a:r>
          </a:p>
        </p:txBody>
      </p:sp>
      <p:sp>
        <p:nvSpPr>
          <p:cNvPr id="2" name="Content Placeholder 1"/>
          <p:cNvSpPr>
            <a:spLocks noGrp="1"/>
          </p:cNvSpPr>
          <p:nvPr>
            <p:ph idx="1"/>
          </p:nvPr>
        </p:nvSpPr>
        <p:spPr>
          <a:xfrm>
            <a:off x="609600" y="1341437"/>
            <a:ext cx="8077200" cy="4525963"/>
          </a:xfrm>
        </p:spPr>
        <p:txBody>
          <a:bodyPr/>
          <a:lstStyle/>
          <a:p>
            <a:r>
              <a:rPr lang="en-US" dirty="0"/>
              <a:t>Small set (3-5) of evaluators examine UI</a:t>
            </a:r>
          </a:p>
          <a:p>
            <a:pPr lvl="1"/>
            <a:r>
              <a:rPr lang="en-US" dirty="0"/>
              <a:t>Independently check </a:t>
            </a:r>
            <a:r>
              <a:rPr lang="en-US" dirty="0" smtClean="0"/>
              <a:t>against heuristics</a:t>
            </a:r>
            <a:endParaRPr lang="en-US" dirty="0"/>
          </a:p>
          <a:p>
            <a:pPr lvl="1"/>
            <a:r>
              <a:rPr lang="en-US" dirty="0" smtClean="0"/>
              <a:t>Evaluators aggregate findings afterward</a:t>
            </a:r>
            <a:endParaRPr lang="en-US" dirty="0"/>
          </a:p>
          <a:p>
            <a:r>
              <a:rPr lang="en-US" dirty="0" smtClean="0"/>
              <a:t>Can </a:t>
            </a:r>
            <a:r>
              <a:rPr lang="en-US" dirty="0"/>
              <a:t>perform on working UI or on </a:t>
            </a:r>
            <a:r>
              <a:rPr lang="en-US" dirty="0" smtClean="0"/>
              <a:t>sketches</a:t>
            </a:r>
          </a:p>
          <a:p>
            <a:r>
              <a:rPr lang="en-US" dirty="0"/>
              <a:t>At least two passes for each evaluator</a:t>
            </a:r>
          </a:p>
          <a:p>
            <a:pPr lvl="1"/>
            <a:r>
              <a:rPr lang="en-US" dirty="0" smtClean="0"/>
              <a:t>First </a:t>
            </a:r>
            <a:r>
              <a:rPr lang="en-US" dirty="0"/>
              <a:t>to get feel for flow and scope of system</a:t>
            </a:r>
          </a:p>
          <a:p>
            <a:pPr lvl="1"/>
            <a:r>
              <a:rPr lang="en-US" dirty="0" smtClean="0"/>
              <a:t>Second </a:t>
            </a:r>
            <a:r>
              <a:rPr lang="en-US" dirty="0"/>
              <a:t>to focus on specific elements</a:t>
            </a:r>
          </a:p>
          <a:p>
            <a:r>
              <a:rPr lang="en-US" dirty="0"/>
              <a:t>If system is walk-up-and-use or evaluators </a:t>
            </a:r>
            <a:br>
              <a:rPr lang="en-US" dirty="0"/>
            </a:br>
            <a:r>
              <a:rPr lang="en-US" dirty="0"/>
              <a:t>are domain experts, no assistance needed</a:t>
            </a:r>
          </a:p>
          <a:p>
            <a:pPr lvl="1"/>
            <a:r>
              <a:rPr lang="en-US" dirty="0" smtClean="0"/>
              <a:t>Otherwise </a:t>
            </a:r>
            <a:r>
              <a:rPr lang="en-US" dirty="0"/>
              <a:t>might supply evaluators with scenarios</a:t>
            </a:r>
          </a:p>
          <a:p>
            <a:endParaRPr lang="en-US" dirty="0"/>
          </a:p>
          <a:p>
            <a:endParaRPr lang="en-US" dirty="0"/>
          </a:p>
        </p:txBody>
      </p:sp>
    </p:spTree>
    <p:extLst>
      <p:ext uri="{BB962C8B-B14F-4D97-AF65-F5344CB8AC3E}">
        <p14:creationId xmlns:p14="http://schemas.microsoft.com/office/powerpoint/2010/main" val="677905830"/>
      </p:ext>
    </p:extLst>
  </p:cSld>
  <p:clrMapOvr>
    <a:masterClrMapping/>
  </p:clrMapOvr>
  <p:transition>
    <p:dissolv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0962" name="Rectangle 2"/>
          <p:cNvSpPr>
            <a:spLocks noGrp="1"/>
          </p:cNvSpPr>
          <p:nvPr>
            <p:ph type="title"/>
          </p:nvPr>
        </p:nvSpPr>
        <p:spPr/>
        <p:txBody>
          <a:bodyPr/>
          <a:lstStyle/>
          <a:p>
            <a:r>
              <a:rPr lang="en-US" dirty="0" smtClean="0"/>
              <a:t>Why Multiple Evaluators?</a:t>
            </a:r>
          </a:p>
        </p:txBody>
      </p:sp>
      <p:sp>
        <p:nvSpPr>
          <p:cNvPr id="680963" name="Rectangle 3"/>
          <p:cNvSpPr>
            <a:spLocks noGrp="1"/>
          </p:cNvSpPr>
          <p:nvPr>
            <p:ph type="body" idx="1"/>
          </p:nvPr>
        </p:nvSpPr>
        <p:spPr>
          <a:xfrm>
            <a:off x="609600" y="1371600"/>
            <a:ext cx="8077200" cy="4525963"/>
          </a:xfrm>
        </p:spPr>
        <p:txBody>
          <a:bodyPr/>
          <a:lstStyle/>
          <a:p>
            <a:r>
              <a:rPr lang="en-US" dirty="0" smtClean="0"/>
              <a:t>Every evaluator doesn’t find every problem</a:t>
            </a:r>
          </a:p>
          <a:p>
            <a:r>
              <a:rPr lang="en-US" dirty="0" smtClean="0"/>
              <a:t>Good evaluators find both easy &amp; hard ones</a:t>
            </a:r>
          </a:p>
          <a:p>
            <a:endParaRPr lang="en-US" dirty="0" smtClean="0"/>
          </a:p>
        </p:txBody>
      </p:sp>
      <p:pic>
        <p:nvPicPr>
          <p:cNvPr id="680964" name="Picture 4" descr="heuristic_matrix"/>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81200" y="2667000"/>
            <a:ext cx="5562600" cy="40767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45831465"/>
      </p:ext>
    </p:extLst>
  </p:cSld>
  <p:clrMapOvr>
    <a:masterClrMapping/>
  </p:clrMapOvr>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09282" name="Rectangle 2"/>
          <p:cNvSpPr>
            <a:spLocks noGrp="1"/>
          </p:cNvSpPr>
          <p:nvPr>
            <p:ph type="title"/>
          </p:nvPr>
        </p:nvSpPr>
        <p:spPr/>
        <p:txBody>
          <a:bodyPr/>
          <a:lstStyle/>
          <a:p>
            <a:r>
              <a:rPr lang="en-US" dirty="0" smtClean="0"/>
              <a:t>Phases of Heuristic Evaluation</a:t>
            </a:r>
          </a:p>
        </p:txBody>
      </p:sp>
      <p:sp>
        <p:nvSpPr>
          <p:cNvPr id="609283" name="Rectangle 3"/>
          <p:cNvSpPr>
            <a:spLocks noGrp="1"/>
          </p:cNvSpPr>
          <p:nvPr>
            <p:ph type="body" idx="1"/>
          </p:nvPr>
        </p:nvSpPr>
        <p:spPr/>
        <p:txBody>
          <a:bodyPr/>
          <a:lstStyle/>
          <a:p>
            <a:pPr>
              <a:buFont typeface="Arial" charset="0"/>
              <a:buNone/>
            </a:pPr>
            <a:r>
              <a:rPr lang="en-US" sz="2800" dirty="0" smtClean="0"/>
              <a:t>1) Pre-evaluation training</a:t>
            </a:r>
          </a:p>
          <a:p>
            <a:pPr lvl="1"/>
            <a:r>
              <a:rPr lang="en-US" sz="2400" dirty="0" smtClean="0"/>
              <a:t>Give evaluators needed domain knowledge </a:t>
            </a:r>
            <a:br>
              <a:rPr lang="en-US" sz="2400" dirty="0" smtClean="0"/>
            </a:br>
            <a:r>
              <a:rPr lang="en-US" sz="2400" dirty="0" smtClean="0"/>
              <a:t>and information on the scenario</a:t>
            </a:r>
          </a:p>
          <a:p>
            <a:pPr>
              <a:buFont typeface="Arial" charset="0"/>
              <a:buNone/>
            </a:pPr>
            <a:r>
              <a:rPr lang="en-US" sz="2800" dirty="0" smtClean="0"/>
              <a:t>2) Evaluation</a:t>
            </a:r>
          </a:p>
          <a:p>
            <a:pPr lvl="1"/>
            <a:r>
              <a:rPr lang="en-US" sz="2400" dirty="0" smtClean="0"/>
              <a:t>Individuals evaluate and then aggregate results</a:t>
            </a:r>
          </a:p>
          <a:p>
            <a:pPr>
              <a:buFont typeface="Arial" charset="0"/>
              <a:buNone/>
            </a:pPr>
            <a:r>
              <a:rPr lang="en-US" sz="2800" dirty="0" smtClean="0"/>
              <a:t>3) Severity rating</a:t>
            </a:r>
          </a:p>
          <a:p>
            <a:pPr lvl="1"/>
            <a:r>
              <a:rPr lang="en-US" sz="2400" dirty="0" smtClean="0"/>
              <a:t>Determine how severe each problem is (priority)</a:t>
            </a:r>
          </a:p>
          <a:p>
            <a:pPr lvl="2"/>
            <a:r>
              <a:rPr lang="en-US" dirty="0" smtClean="0"/>
              <a:t>Can do this first individually and then as a group</a:t>
            </a:r>
          </a:p>
          <a:p>
            <a:pPr>
              <a:buFont typeface="Arial" charset="0"/>
              <a:buNone/>
            </a:pPr>
            <a:r>
              <a:rPr lang="en-US" sz="2800" dirty="0" smtClean="0"/>
              <a:t>4) Debriefing</a:t>
            </a:r>
          </a:p>
          <a:p>
            <a:pPr lvl="1"/>
            <a:r>
              <a:rPr lang="en-US" sz="2400" dirty="0" smtClean="0"/>
              <a:t>Discuss the outcome with design team</a:t>
            </a:r>
          </a:p>
        </p:txBody>
      </p:sp>
    </p:spTree>
    <p:extLst>
      <p:ext uri="{BB962C8B-B14F-4D97-AF65-F5344CB8AC3E}">
        <p14:creationId xmlns:p14="http://schemas.microsoft.com/office/powerpoint/2010/main" val="3653314330"/>
      </p:ext>
    </p:extLst>
  </p:cSld>
  <p:clrMapOvr>
    <a:masterClrMapping/>
  </p:clrMapOvr>
  <p:transition>
    <p:dissolv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5"/>
          <p:cNvSpPr>
            <a:spLocks noChangeArrowheads="1"/>
          </p:cNvSpPr>
          <p:nvPr/>
        </p:nvSpPr>
        <p:spPr bwMode="auto">
          <a:xfrm>
            <a:off x="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13378" name="Rectangle 2"/>
          <p:cNvSpPr>
            <a:spLocks noGrp="1"/>
          </p:cNvSpPr>
          <p:nvPr>
            <p:ph type="title"/>
          </p:nvPr>
        </p:nvSpPr>
        <p:spPr/>
        <p:txBody>
          <a:bodyPr/>
          <a:lstStyle/>
          <a:p>
            <a:r>
              <a:rPr lang="en-US" dirty="0" smtClean="0"/>
              <a:t>Examples of </a:t>
            </a:r>
            <a:r>
              <a:rPr lang="en-US" dirty="0" err="1" smtClean="0"/>
              <a:t>HEval</a:t>
            </a:r>
            <a:r>
              <a:rPr lang="en-US" dirty="0" smtClean="0"/>
              <a:t> Findings</a:t>
            </a:r>
          </a:p>
        </p:txBody>
      </p:sp>
      <p:sp>
        <p:nvSpPr>
          <p:cNvPr id="613379" name="Rectangle 3"/>
          <p:cNvSpPr>
            <a:spLocks noGrp="1"/>
          </p:cNvSpPr>
          <p:nvPr>
            <p:ph type="body" idx="1"/>
          </p:nvPr>
        </p:nvSpPr>
        <p:spPr/>
        <p:txBody>
          <a:bodyPr/>
          <a:lstStyle/>
          <a:p>
            <a:r>
              <a:rPr lang="en-US" sz="2800" dirty="0" smtClean="0"/>
              <a:t>Can’t copy info from one window to another</a:t>
            </a:r>
          </a:p>
          <a:p>
            <a:pPr lvl="1"/>
            <a:r>
              <a:rPr lang="en-US" sz="2400" dirty="0" smtClean="0"/>
              <a:t>violates “Minimize the users’ memory load” (H1-3)</a:t>
            </a:r>
          </a:p>
          <a:p>
            <a:pPr lvl="1"/>
            <a:r>
              <a:rPr lang="en-US" sz="2400" dirty="0" smtClean="0"/>
              <a:t>fix: allow copying</a:t>
            </a:r>
          </a:p>
          <a:p>
            <a:r>
              <a:rPr lang="en-US" sz="2800" dirty="0" smtClean="0"/>
              <a:t>Typography uses mix of upper/lower case </a:t>
            </a:r>
            <a:br>
              <a:rPr lang="en-US" sz="2800" dirty="0" smtClean="0"/>
            </a:br>
            <a:r>
              <a:rPr lang="en-US" sz="2800" dirty="0" smtClean="0"/>
              <a:t>formats and fonts</a:t>
            </a:r>
          </a:p>
          <a:p>
            <a:pPr lvl="1"/>
            <a:r>
              <a:rPr lang="en-US" sz="2400" dirty="0" smtClean="0"/>
              <a:t>violates “Consistency and standards” (H2-4)</a:t>
            </a:r>
          </a:p>
          <a:p>
            <a:pPr lvl="1"/>
            <a:r>
              <a:rPr lang="en-US" sz="2400" dirty="0" smtClean="0"/>
              <a:t>slows users down</a:t>
            </a:r>
          </a:p>
          <a:p>
            <a:pPr lvl="1"/>
            <a:r>
              <a:rPr lang="en-US" sz="2400" dirty="0" smtClean="0"/>
              <a:t>probably wouldn’t be found by user testing</a:t>
            </a:r>
          </a:p>
          <a:p>
            <a:pPr lvl="1"/>
            <a:r>
              <a:rPr lang="en-US" sz="2400" dirty="0" smtClean="0"/>
              <a:t>fix: pick a single format for entire interface</a:t>
            </a:r>
          </a:p>
          <a:p>
            <a:r>
              <a:rPr lang="en-US" sz="2800" dirty="0" smtClean="0"/>
              <a:t>Separate listings for each finding ok</a:t>
            </a:r>
          </a:p>
        </p:txBody>
      </p:sp>
    </p:spTree>
    <p:extLst>
      <p:ext uri="{BB962C8B-B14F-4D97-AF65-F5344CB8AC3E}">
        <p14:creationId xmlns:p14="http://schemas.microsoft.com/office/powerpoint/2010/main" val="249319427"/>
      </p:ext>
    </p:extLst>
  </p:cSld>
  <p:clrMapOvr>
    <a:masterClrMapping/>
  </p:clrMapOvr>
  <p:transition>
    <p:dissolv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7474" name="Rectangle 2"/>
          <p:cNvSpPr>
            <a:spLocks noGrp="1"/>
          </p:cNvSpPr>
          <p:nvPr>
            <p:ph type="title"/>
          </p:nvPr>
        </p:nvSpPr>
        <p:spPr/>
        <p:txBody>
          <a:bodyPr/>
          <a:lstStyle/>
          <a:p>
            <a:r>
              <a:rPr lang="en-US" dirty="0" smtClean="0"/>
              <a:t>Severity Rating</a:t>
            </a:r>
          </a:p>
        </p:txBody>
      </p:sp>
      <p:sp>
        <p:nvSpPr>
          <p:cNvPr id="617475" name="Rectangle 3"/>
          <p:cNvSpPr>
            <a:spLocks noGrp="1"/>
          </p:cNvSpPr>
          <p:nvPr>
            <p:ph type="body" idx="1"/>
          </p:nvPr>
        </p:nvSpPr>
        <p:spPr/>
        <p:txBody>
          <a:bodyPr/>
          <a:lstStyle/>
          <a:p>
            <a:r>
              <a:rPr lang="en-US" dirty="0" smtClean="0"/>
              <a:t>Estimates of need for more usability efforts</a:t>
            </a:r>
          </a:p>
          <a:p>
            <a:r>
              <a:rPr lang="en-US" dirty="0" smtClean="0"/>
              <a:t>Combination of</a:t>
            </a:r>
          </a:p>
          <a:p>
            <a:pPr lvl="1"/>
            <a:r>
              <a:rPr lang="en-US" dirty="0" smtClean="0"/>
              <a:t>Frequency</a:t>
            </a:r>
          </a:p>
          <a:p>
            <a:pPr lvl="1"/>
            <a:r>
              <a:rPr lang="en-US" dirty="0" smtClean="0"/>
              <a:t>Impact</a:t>
            </a:r>
          </a:p>
          <a:p>
            <a:pPr lvl="1"/>
            <a:r>
              <a:rPr lang="en-US" dirty="0" smtClean="0"/>
              <a:t>Persistence (one time or repeating)</a:t>
            </a:r>
          </a:p>
          <a:p>
            <a:r>
              <a:rPr lang="en-US" dirty="0" smtClean="0"/>
              <a:t>Should be calculated after all h-</a:t>
            </a:r>
            <a:r>
              <a:rPr lang="en-US" dirty="0" err="1" smtClean="0"/>
              <a:t>evals</a:t>
            </a:r>
            <a:r>
              <a:rPr lang="en-US" dirty="0" smtClean="0"/>
              <a:t> are in</a:t>
            </a:r>
          </a:p>
          <a:p>
            <a:r>
              <a:rPr lang="en-US" dirty="0" smtClean="0"/>
              <a:t>Should be done independently by all judges</a:t>
            </a:r>
          </a:p>
          <a:p>
            <a:endParaRPr lang="en-US" dirty="0" smtClean="0"/>
          </a:p>
        </p:txBody>
      </p:sp>
    </p:spTree>
    <p:extLst>
      <p:ext uri="{BB962C8B-B14F-4D97-AF65-F5344CB8AC3E}">
        <p14:creationId xmlns:p14="http://schemas.microsoft.com/office/powerpoint/2010/main" val="2232472673"/>
      </p:ext>
    </p:extLst>
  </p:cSld>
  <p:clrMapOvr>
    <a:masterClrMapping/>
  </p:clrMapOvr>
  <p:transition>
    <p:dissolv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9522" name="Rectangle 2"/>
          <p:cNvSpPr>
            <a:spLocks noGrp="1"/>
          </p:cNvSpPr>
          <p:nvPr>
            <p:ph type="title"/>
          </p:nvPr>
        </p:nvSpPr>
        <p:spPr/>
        <p:txBody>
          <a:bodyPr/>
          <a:lstStyle/>
          <a:p>
            <a:r>
              <a:rPr lang="en-US" dirty="0" smtClean="0"/>
              <a:t>Severity Ratings (cont.)</a:t>
            </a:r>
          </a:p>
        </p:txBody>
      </p:sp>
      <p:sp>
        <p:nvSpPr>
          <p:cNvPr id="619523" name="Rectangle 3"/>
          <p:cNvSpPr>
            <a:spLocks noGrp="1"/>
          </p:cNvSpPr>
          <p:nvPr>
            <p:ph type="body" idx="1"/>
          </p:nvPr>
        </p:nvSpPr>
        <p:spPr/>
        <p:txBody>
          <a:bodyPr/>
          <a:lstStyle/>
          <a:p>
            <a:pPr>
              <a:buFont typeface="Arial" charset="0"/>
              <a:buNone/>
            </a:pPr>
            <a:r>
              <a:rPr lang="en-US" dirty="0" smtClean="0"/>
              <a:t>0 - don’t agree that this is a usability problem</a:t>
            </a:r>
          </a:p>
          <a:p>
            <a:pPr>
              <a:buFont typeface="Arial" charset="0"/>
              <a:buNone/>
            </a:pPr>
            <a:r>
              <a:rPr lang="en-US" dirty="0" smtClean="0"/>
              <a:t>1 - cosmetic problem </a:t>
            </a:r>
          </a:p>
          <a:p>
            <a:pPr>
              <a:buFont typeface="Arial" charset="0"/>
              <a:buNone/>
            </a:pPr>
            <a:r>
              <a:rPr lang="en-US" dirty="0" smtClean="0"/>
              <a:t>2 - minor usability problem</a:t>
            </a:r>
          </a:p>
          <a:p>
            <a:pPr>
              <a:buFont typeface="Arial" charset="0"/>
              <a:buNone/>
            </a:pPr>
            <a:r>
              <a:rPr lang="en-US" dirty="0" smtClean="0"/>
              <a:t>3 - major usability problem; important to fix</a:t>
            </a:r>
          </a:p>
          <a:p>
            <a:pPr>
              <a:buFont typeface="Arial" charset="0"/>
              <a:buNone/>
            </a:pPr>
            <a:r>
              <a:rPr lang="en-US" dirty="0" smtClean="0"/>
              <a:t>4 - usability catastrophe; imperative to fix</a:t>
            </a:r>
          </a:p>
          <a:p>
            <a:endParaRPr lang="en-US" dirty="0" smtClean="0"/>
          </a:p>
        </p:txBody>
      </p:sp>
    </p:spTree>
    <p:extLst>
      <p:ext uri="{BB962C8B-B14F-4D97-AF65-F5344CB8AC3E}">
        <p14:creationId xmlns:p14="http://schemas.microsoft.com/office/powerpoint/2010/main" val="4263964409"/>
      </p:ext>
    </p:extLst>
  </p:cSld>
  <p:clrMapOvr>
    <a:masterClrMapping/>
  </p:clrMapOvr>
  <p:transition>
    <p:dissolv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p:cNvSpPr>
          <p:nvPr>
            <p:ph type="title"/>
          </p:nvPr>
        </p:nvSpPr>
        <p:spPr/>
        <p:txBody>
          <a:bodyPr/>
          <a:lstStyle/>
          <a:p>
            <a:r>
              <a:rPr lang="en-US" dirty="0" smtClean="0"/>
              <a:t>Debriefing</a:t>
            </a:r>
          </a:p>
        </p:txBody>
      </p:sp>
      <p:sp>
        <p:nvSpPr>
          <p:cNvPr id="621571" name="Rectangle 3"/>
          <p:cNvSpPr>
            <a:spLocks noGrp="1"/>
          </p:cNvSpPr>
          <p:nvPr>
            <p:ph type="body" idx="1"/>
          </p:nvPr>
        </p:nvSpPr>
        <p:spPr/>
        <p:txBody>
          <a:bodyPr/>
          <a:lstStyle/>
          <a:p>
            <a:r>
              <a:rPr lang="en-US" dirty="0" smtClean="0"/>
              <a:t>Conduct with evaluators, observers, and</a:t>
            </a:r>
            <a:br>
              <a:rPr lang="en-US" dirty="0" smtClean="0"/>
            </a:br>
            <a:r>
              <a:rPr lang="en-US" dirty="0" smtClean="0"/>
              <a:t>development team members</a:t>
            </a:r>
          </a:p>
          <a:p>
            <a:r>
              <a:rPr lang="en-US" dirty="0" smtClean="0"/>
              <a:t>Discuss general characteristics of UI</a:t>
            </a:r>
          </a:p>
          <a:p>
            <a:r>
              <a:rPr lang="en-US" dirty="0" smtClean="0"/>
              <a:t>Suggest potential improvements to address </a:t>
            </a:r>
            <a:br>
              <a:rPr lang="en-US" dirty="0" smtClean="0"/>
            </a:br>
            <a:r>
              <a:rPr lang="en-US" dirty="0" smtClean="0"/>
              <a:t>major usability problems</a:t>
            </a:r>
          </a:p>
          <a:p>
            <a:r>
              <a:rPr lang="en-US" dirty="0" smtClean="0"/>
              <a:t>Dev team rates how hard things are to fix</a:t>
            </a:r>
          </a:p>
          <a:p>
            <a:r>
              <a:rPr lang="en-US" dirty="0" smtClean="0"/>
              <a:t>Make it a brainstorming session</a:t>
            </a:r>
          </a:p>
          <a:p>
            <a:pPr lvl="1"/>
            <a:r>
              <a:rPr lang="en-US" dirty="0" smtClean="0"/>
              <a:t>Little criticism until end of session</a:t>
            </a:r>
          </a:p>
          <a:p>
            <a:endParaRPr lang="en-US" dirty="0" smtClean="0"/>
          </a:p>
        </p:txBody>
      </p:sp>
    </p:spTree>
    <p:extLst>
      <p:ext uri="{BB962C8B-B14F-4D97-AF65-F5344CB8AC3E}">
        <p14:creationId xmlns:p14="http://schemas.microsoft.com/office/powerpoint/2010/main" val="3897955389"/>
      </p:ext>
    </p:extLst>
  </p:cSld>
  <p:clrMapOvr>
    <a:masterClrMapping/>
  </p:clrMapOvr>
  <p:transition>
    <p:dissolve/>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3618" name="Rectangle 2"/>
          <p:cNvSpPr>
            <a:spLocks noGrp="1"/>
          </p:cNvSpPr>
          <p:nvPr>
            <p:ph type="title"/>
          </p:nvPr>
        </p:nvSpPr>
        <p:spPr/>
        <p:txBody>
          <a:bodyPr/>
          <a:lstStyle/>
          <a:p>
            <a:r>
              <a:rPr lang="en-US" dirty="0" smtClean="0"/>
              <a:t>Severity Ratings Example for Report</a:t>
            </a:r>
          </a:p>
        </p:txBody>
      </p:sp>
      <p:sp>
        <p:nvSpPr>
          <p:cNvPr id="623619" name="Rectangle 3"/>
          <p:cNvSpPr>
            <a:spLocks noChangeArrowheads="1"/>
          </p:cNvSpPr>
          <p:nvPr/>
        </p:nvSpPr>
        <p:spPr bwMode="auto">
          <a:xfrm>
            <a:off x="528638" y="1676400"/>
            <a:ext cx="8237537" cy="33239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eaLnBrk="0" hangingPunct="0"/>
            <a:r>
              <a:rPr lang="en-US" sz="3000" dirty="0">
                <a:latin typeface="Calibri" panose="020F0502020204030204" pitchFamily="34" charset="0"/>
              </a:rPr>
              <a:t>1. [H1-4 Consistency] [Severity 3] [Fix 0] </a:t>
            </a:r>
          </a:p>
          <a:p>
            <a:pPr algn="l" eaLnBrk="0" hangingPunct="0"/>
            <a:endParaRPr lang="en-US" sz="3000" dirty="0">
              <a:latin typeface="Calibri" panose="020F0502020204030204" pitchFamily="34" charset="0"/>
            </a:endParaRPr>
          </a:p>
          <a:p>
            <a:pPr algn="l" eaLnBrk="0" hangingPunct="0"/>
            <a:r>
              <a:rPr lang="en-US" sz="3000" dirty="0">
                <a:latin typeface="Calibri" panose="020F0502020204030204" pitchFamily="34" charset="0"/>
              </a:rPr>
              <a:t>The interface used the string "Save" on the first screen for saving the user's file, but used the string "Write file" on the second screen. Users may be confused by this different terminology for the same function. </a:t>
            </a:r>
          </a:p>
        </p:txBody>
      </p:sp>
    </p:spTree>
    <p:extLst>
      <p:ext uri="{BB962C8B-B14F-4D97-AF65-F5344CB8AC3E}">
        <p14:creationId xmlns:p14="http://schemas.microsoft.com/office/powerpoint/2010/main" val="2122216677"/>
      </p:ext>
    </p:extLst>
  </p:cSld>
  <p:clrMapOvr>
    <a:masterClrMapping/>
  </p:clrMapOvr>
  <p:transition>
    <p:dissolve/>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5666" name="Rectangle 2"/>
          <p:cNvSpPr>
            <a:spLocks noGrp="1"/>
          </p:cNvSpPr>
          <p:nvPr>
            <p:ph type="title"/>
          </p:nvPr>
        </p:nvSpPr>
        <p:spPr/>
        <p:txBody>
          <a:bodyPr/>
          <a:lstStyle/>
          <a:p>
            <a:r>
              <a:rPr lang="en-US" dirty="0" err="1" smtClean="0"/>
              <a:t>HEval</a:t>
            </a:r>
            <a:r>
              <a:rPr lang="en-US" dirty="0" smtClean="0"/>
              <a:t> vs. User Testing</a:t>
            </a:r>
          </a:p>
        </p:txBody>
      </p:sp>
      <p:sp>
        <p:nvSpPr>
          <p:cNvPr id="625667" name="Rectangle 3"/>
          <p:cNvSpPr>
            <a:spLocks noGrp="1"/>
          </p:cNvSpPr>
          <p:nvPr>
            <p:ph type="body" idx="1"/>
          </p:nvPr>
        </p:nvSpPr>
        <p:spPr/>
        <p:txBody>
          <a:bodyPr/>
          <a:lstStyle/>
          <a:p>
            <a:r>
              <a:rPr lang="en-US" dirty="0" err="1" smtClean="0"/>
              <a:t>HEval</a:t>
            </a:r>
            <a:r>
              <a:rPr lang="en-US" dirty="0" smtClean="0"/>
              <a:t> much faster</a:t>
            </a:r>
          </a:p>
          <a:p>
            <a:pPr lvl="1"/>
            <a:r>
              <a:rPr lang="en-US" dirty="0" smtClean="0"/>
              <a:t>1-2 hours each evaluator vs. days-weeks</a:t>
            </a:r>
          </a:p>
          <a:p>
            <a:r>
              <a:rPr lang="en-US" dirty="0" err="1" smtClean="0"/>
              <a:t>HEval</a:t>
            </a:r>
            <a:r>
              <a:rPr lang="en-US" dirty="0" smtClean="0"/>
              <a:t> doesn’t require interpreting user’s actions</a:t>
            </a:r>
          </a:p>
          <a:p>
            <a:r>
              <a:rPr lang="en-US" dirty="0" smtClean="0"/>
              <a:t>User testing is far more accurate (by def.)</a:t>
            </a:r>
          </a:p>
          <a:p>
            <a:pPr lvl="1"/>
            <a:r>
              <a:rPr lang="en-US" dirty="0" smtClean="0"/>
              <a:t>Takes into account actual users and tasks</a:t>
            </a:r>
          </a:p>
          <a:p>
            <a:pPr lvl="1"/>
            <a:r>
              <a:rPr lang="en-US" dirty="0" smtClean="0"/>
              <a:t>HE may miss problems &amp; find “false positives”</a:t>
            </a:r>
          </a:p>
          <a:p>
            <a:r>
              <a:rPr lang="en-US" dirty="0" smtClean="0"/>
              <a:t>Good to alternate between HE &amp; user testing</a:t>
            </a:r>
          </a:p>
          <a:p>
            <a:pPr lvl="1"/>
            <a:r>
              <a:rPr lang="en-US" dirty="0" smtClean="0"/>
              <a:t>Find different problems</a:t>
            </a:r>
          </a:p>
          <a:p>
            <a:pPr lvl="1"/>
            <a:r>
              <a:rPr lang="en-US" dirty="0" smtClean="0"/>
              <a:t>Don’t waste participants</a:t>
            </a:r>
          </a:p>
        </p:txBody>
      </p:sp>
    </p:spTree>
    <p:extLst>
      <p:ext uri="{BB962C8B-B14F-4D97-AF65-F5344CB8AC3E}">
        <p14:creationId xmlns:p14="http://schemas.microsoft.com/office/powerpoint/2010/main" val="2233755828"/>
      </p:ext>
    </p:extLst>
  </p:cSld>
  <p:clrMapOvr>
    <a:masterClrMapping/>
  </p:clrMapOvr>
  <p:transition>
    <p:dissolve/>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9762" name="Rectangle 2"/>
          <p:cNvSpPr>
            <a:spLocks noGrp="1"/>
          </p:cNvSpPr>
          <p:nvPr>
            <p:ph type="title"/>
          </p:nvPr>
        </p:nvSpPr>
        <p:spPr/>
        <p:txBody>
          <a:bodyPr/>
          <a:lstStyle/>
          <a:p>
            <a:r>
              <a:rPr lang="en-US" dirty="0" smtClean="0"/>
              <a:t>Decreasing Returns</a:t>
            </a:r>
          </a:p>
        </p:txBody>
      </p:sp>
      <p:grpSp>
        <p:nvGrpSpPr>
          <p:cNvPr id="629763" name="Group 3"/>
          <p:cNvGrpSpPr>
            <a:grpSpLocks/>
          </p:cNvGrpSpPr>
          <p:nvPr/>
        </p:nvGrpSpPr>
        <p:grpSpPr bwMode="auto">
          <a:xfrm>
            <a:off x="22860" y="1143000"/>
            <a:ext cx="9085478" cy="3505200"/>
            <a:chOff x="240" y="859"/>
            <a:chExt cx="5424" cy="2092"/>
          </a:xfrm>
        </p:grpSpPr>
        <p:grpSp>
          <p:nvGrpSpPr>
            <p:cNvPr id="629764" name="Group 4"/>
            <p:cNvGrpSpPr>
              <a:grpSpLocks/>
            </p:cNvGrpSpPr>
            <p:nvPr/>
          </p:nvGrpSpPr>
          <p:grpSpPr bwMode="auto">
            <a:xfrm>
              <a:off x="240" y="859"/>
              <a:ext cx="2592" cy="2092"/>
              <a:chOff x="240" y="859"/>
              <a:chExt cx="2592" cy="2092"/>
            </a:xfrm>
          </p:grpSpPr>
          <p:pic>
            <p:nvPicPr>
              <p:cNvPr id="629765" name="Picture 5" descr="heur_eval_finding_curv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40" y="1152"/>
                <a:ext cx="2592" cy="1799"/>
              </a:xfrm>
              <a:prstGeom prst="rect">
                <a:avLst/>
              </a:prstGeom>
              <a:noFill/>
              <a:extLst>
                <a:ext uri="{909E8E84-426E-40DD-AFC4-6F175D3DCCD1}">
                  <a14:hiddenFill xmlns:a14="http://schemas.microsoft.com/office/drawing/2010/main">
                    <a:solidFill>
                      <a:srgbClr val="FFFFFF"/>
                    </a:solidFill>
                  </a14:hiddenFill>
                </a:ext>
              </a:extLst>
            </p:spPr>
          </p:pic>
          <p:sp>
            <p:nvSpPr>
              <p:cNvPr id="629766" name="Text Box 6"/>
              <p:cNvSpPr txBox="1">
                <a:spLocks noChangeArrowheads="1"/>
              </p:cNvSpPr>
              <p:nvPr/>
            </p:nvSpPr>
            <p:spPr bwMode="auto">
              <a:xfrm>
                <a:off x="823" y="859"/>
                <a:ext cx="129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dirty="0" smtClean="0">
                    <a:latin typeface="+mj-lt"/>
                  </a:rPr>
                  <a:t>Problems found</a:t>
                </a:r>
                <a:endParaRPr lang="en-US" sz="2400" dirty="0">
                  <a:latin typeface="+mj-lt"/>
                </a:endParaRPr>
              </a:p>
            </p:txBody>
          </p:sp>
        </p:grpSp>
        <p:grpSp>
          <p:nvGrpSpPr>
            <p:cNvPr id="629767" name="Group 7"/>
            <p:cNvGrpSpPr>
              <a:grpSpLocks/>
            </p:cNvGrpSpPr>
            <p:nvPr/>
          </p:nvGrpSpPr>
          <p:grpSpPr bwMode="auto">
            <a:xfrm>
              <a:off x="3216" y="859"/>
              <a:ext cx="2448" cy="2080"/>
              <a:chOff x="3216" y="859"/>
              <a:chExt cx="2448" cy="2080"/>
            </a:xfrm>
          </p:grpSpPr>
          <p:pic>
            <p:nvPicPr>
              <p:cNvPr id="629768" name="Picture 8" descr="heuristic_cost_benefi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16" y="1152"/>
                <a:ext cx="2448" cy="1787"/>
              </a:xfrm>
              <a:prstGeom prst="rect">
                <a:avLst/>
              </a:prstGeom>
              <a:noFill/>
              <a:extLst>
                <a:ext uri="{909E8E84-426E-40DD-AFC4-6F175D3DCCD1}">
                  <a14:hiddenFill xmlns:a14="http://schemas.microsoft.com/office/drawing/2010/main">
                    <a:solidFill>
                      <a:srgbClr val="FFFFFF"/>
                    </a:solidFill>
                  </a14:hiddenFill>
                </a:ext>
              </a:extLst>
            </p:spPr>
          </p:pic>
          <p:sp>
            <p:nvSpPr>
              <p:cNvPr id="629769" name="Text Box 9"/>
              <p:cNvSpPr txBox="1">
                <a:spLocks noChangeArrowheads="1"/>
              </p:cNvSpPr>
              <p:nvPr/>
            </p:nvSpPr>
            <p:spPr bwMode="auto">
              <a:xfrm>
                <a:off x="3957" y="859"/>
                <a:ext cx="1124" cy="2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sz="2400" dirty="0" smtClean="0">
                    <a:latin typeface="+mj-lt"/>
                  </a:rPr>
                  <a:t>Cost / benefit</a:t>
                </a:r>
                <a:endParaRPr lang="en-US" sz="2400" dirty="0">
                  <a:latin typeface="+mj-lt"/>
                </a:endParaRPr>
              </a:p>
            </p:txBody>
          </p:sp>
        </p:grpSp>
      </p:grpSp>
      <p:sp>
        <p:nvSpPr>
          <p:cNvPr id="629770" name="Rectangle 10"/>
          <p:cNvSpPr>
            <a:spLocks noGrp="1"/>
          </p:cNvSpPr>
          <p:nvPr>
            <p:ph type="body" idx="1"/>
          </p:nvPr>
        </p:nvSpPr>
        <p:spPr>
          <a:xfrm>
            <a:off x="838200" y="4953000"/>
            <a:ext cx="8305800" cy="1371600"/>
          </a:xfrm>
        </p:spPr>
        <p:txBody>
          <a:bodyPr/>
          <a:lstStyle/>
          <a:p>
            <a:r>
              <a:rPr lang="en-US" dirty="0" smtClean="0"/>
              <a:t>Caveat 1: graphs for a specific example</a:t>
            </a:r>
          </a:p>
          <a:p>
            <a:r>
              <a:rPr lang="en-US" dirty="0" smtClean="0"/>
              <a:t>Caveat 2: scale of interfaces since study</a:t>
            </a:r>
          </a:p>
        </p:txBody>
      </p:sp>
    </p:spTree>
    <p:extLst>
      <p:ext uri="{BB962C8B-B14F-4D97-AF65-F5344CB8AC3E}">
        <p14:creationId xmlns:p14="http://schemas.microsoft.com/office/powerpoint/2010/main" val="574016782"/>
      </p:ext>
    </p:extLst>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60878</TotalTime>
  <Words>3460</Words>
  <Application>Microsoft Office PowerPoint</Application>
  <PresentationFormat>On-screen Show (4:3)</PresentationFormat>
  <Paragraphs>621</Paragraphs>
  <Slides>105</Slides>
  <Notes>70</Notes>
  <HiddenSlides>0</HiddenSlides>
  <MMClips>0</MMClips>
  <ScaleCrop>false</ScaleCrop>
  <HeadingPairs>
    <vt:vector size="4" baseType="variant">
      <vt:variant>
        <vt:lpstr>Theme</vt:lpstr>
      </vt:variant>
      <vt:variant>
        <vt:i4>1</vt:i4>
      </vt:variant>
      <vt:variant>
        <vt:lpstr>Slide Titles</vt:lpstr>
      </vt:variant>
      <vt:variant>
        <vt:i4>105</vt:i4>
      </vt:variant>
    </vt:vector>
  </HeadingPairs>
  <TitlesOfParts>
    <vt:vector size="106" baseType="lpstr">
      <vt:lpstr>Office Theme</vt:lpstr>
      <vt:lpstr>Usability Engineering</vt:lpstr>
      <vt:lpstr>PowerPoint Presentation</vt:lpstr>
      <vt:lpstr>Examples of Design Errors</vt:lpstr>
      <vt:lpstr>Examples of Design Errors</vt:lpstr>
      <vt:lpstr>Examples of Design Errors</vt:lpstr>
      <vt:lpstr>Florida Ballots (2000)</vt:lpstr>
      <vt:lpstr> What Happened to 18,000 Votes?  Results of the Sarasota Source Code Audit </vt:lpstr>
      <vt:lpstr>Florida U.S. House District 13 </vt:lpstr>
      <vt:lpstr>Some Possible Explanations</vt:lpstr>
      <vt:lpstr>The Sarasota Ballot </vt:lpstr>
      <vt:lpstr>The Sarasota Ballot </vt:lpstr>
      <vt:lpstr>The Sarasota Ballot </vt:lpstr>
      <vt:lpstr>Results of Undervote per Screen</vt:lpstr>
      <vt:lpstr>The Sarasota Ballot </vt:lpstr>
      <vt:lpstr>The Sarasota Ballot </vt:lpstr>
      <vt:lpstr>Recap of Whys and Hows of Prototyping</vt:lpstr>
      <vt:lpstr>Today’s Outline</vt:lpstr>
      <vt:lpstr>Kinds of Errors</vt:lpstr>
      <vt:lpstr>Slips</vt:lpstr>
      <vt:lpstr>Mode Errors</vt:lpstr>
      <vt:lpstr>Example Mode Errors</vt:lpstr>
      <vt:lpstr>Example Mode Errors</vt:lpstr>
      <vt:lpstr>A History Lesson on Modes</vt:lpstr>
      <vt:lpstr>NLS</vt:lpstr>
      <vt:lpstr>Text Editing in NLS</vt:lpstr>
      <vt:lpstr>Modal Text Editing vs Modeless</vt:lpstr>
      <vt:lpstr>Modal Error Recovery vs Modeless</vt:lpstr>
      <vt:lpstr>Downsides of Modes</vt:lpstr>
      <vt:lpstr>Another Famous Mode Error</vt:lpstr>
      <vt:lpstr>Quick Quiz (not graded) Are these a mode error? True/false </vt:lpstr>
      <vt:lpstr>Approaches to Designing for Slips? Your Thoughts?</vt:lpstr>
      <vt:lpstr>Approaches to Designing for Slips?</vt:lpstr>
      <vt:lpstr>Designing for Slips</vt:lpstr>
      <vt:lpstr>Designing for Slips</vt:lpstr>
      <vt:lpstr>Preventing Errors</vt:lpstr>
      <vt:lpstr>Preventing Errors</vt:lpstr>
      <vt:lpstr>PowerPoint Presentation</vt:lpstr>
      <vt:lpstr>PowerPoint Presentation</vt:lpstr>
      <vt:lpstr>Detecting and Responding to Errors</vt:lpstr>
      <vt:lpstr>PowerPoint Presentation</vt:lpstr>
      <vt:lpstr>PowerPoint Presentation</vt:lpstr>
      <vt:lpstr>PowerPoint Presentation</vt:lpstr>
      <vt:lpstr>An Odd Error</vt:lpstr>
      <vt:lpstr>An Odd Error</vt:lpstr>
      <vt:lpstr>Contest: Worst UIs possible</vt:lpstr>
      <vt:lpstr>Administrivia</vt:lpstr>
      <vt:lpstr>Ira Glass on Creativity</vt:lpstr>
      <vt:lpstr>Today’s Outline</vt:lpstr>
      <vt:lpstr>Hawaii Jan2018 Missile Alert</vt:lpstr>
      <vt:lpstr>Hawaii Alert System</vt:lpstr>
      <vt:lpstr>PowerPoint Presentation</vt:lpstr>
      <vt:lpstr>What’s Wrong Here? Kodak Picture Disk software</vt:lpstr>
      <vt:lpstr>What’s Wrong Here?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Heuristic Evaluation</vt:lpstr>
      <vt:lpstr>Heuristics H2-1: Visibility of System Status</vt:lpstr>
      <vt:lpstr>Heuristics H2-2: Match Between System and Real World</vt:lpstr>
      <vt:lpstr>Heuristics H2-2: Match Between System and Real World</vt:lpstr>
      <vt:lpstr>Heuristics H2-2: Match Between System and Real World</vt:lpstr>
      <vt:lpstr>Heuristics H2-2: Match Between System and Real World</vt:lpstr>
      <vt:lpstr>Heuristics H2-3: User Control and Freedom</vt:lpstr>
      <vt:lpstr>Heuristics H2-4: Consistency and Standards</vt:lpstr>
      <vt:lpstr>Heuristics H2-5 Error Prevention H2-6 Recognition over Recall</vt:lpstr>
      <vt:lpstr>Heuristics H2-5 Error Prevention H2-6 Recognition over Recall</vt:lpstr>
      <vt:lpstr>Heuristics H2-7: Flexibility and efficiency of use</vt:lpstr>
      <vt:lpstr>Heuristics H2-8: Aesthetic and Minimalist Design  </vt:lpstr>
      <vt:lpstr>PowerPoint Presentation</vt:lpstr>
      <vt:lpstr>PowerPoint Presentation</vt:lpstr>
      <vt:lpstr>PowerPoint Presentation</vt:lpstr>
      <vt:lpstr>Example Grid (for print)</vt:lpstr>
      <vt:lpstr>Example Grid (for print)</vt:lpstr>
      <vt:lpstr>Heuristics H2-9: Help users recognize, diagnose, and recover from errors </vt:lpstr>
      <vt:lpstr>Heuristics H2-9: Help users recognize, diagnose, and recover from errors </vt:lpstr>
      <vt:lpstr>Heuristics H2-9: Help users recognize, diagnose, and recover from errors </vt:lpstr>
      <vt:lpstr>Heuristics H2-10: Help and documentation </vt:lpstr>
      <vt:lpstr>PowerPoint Presentation</vt:lpstr>
      <vt:lpstr>Recap of Heuristics All on One Slide</vt:lpstr>
      <vt:lpstr>Things you should be able to answer from the readings</vt:lpstr>
      <vt:lpstr>Pragmatic Tips for HEval </vt:lpstr>
      <vt:lpstr>Summary of Today</vt:lpstr>
      <vt:lpstr>Example Exam Questions</vt:lpstr>
      <vt:lpstr>Action Items</vt:lpstr>
      <vt:lpstr>PowerPoint Presentation</vt:lpstr>
      <vt:lpstr>Conducting a Heuristic Evaluation</vt:lpstr>
      <vt:lpstr>Why Multiple Evaluators?</vt:lpstr>
      <vt:lpstr>Phases of Heuristic Evaluation</vt:lpstr>
      <vt:lpstr>Examples of HEval Findings</vt:lpstr>
      <vt:lpstr>Severity Rating</vt:lpstr>
      <vt:lpstr>Severity Ratings (cont.)</vt:lpstr>
      <vt:lpstr>Debriefing</vt:lpstr>
      <vt:lpstr>Severity Ratings Example for Report</vt:lpstr>
      <vt:lpstr>HEval vs. User Testing</vt:lpstr>
      <vt:lpstr>Decreasing Returns</vt:lpstr>
      <vt:lpstr>Results of Using HE</vt:lpstr>
      <vt:lpstr>How to Perform Heuristic Evaluation</vt:lpstr>
      <vt:lpstr>Designing Warnings</vt:lpstr>
      <vt:lpstr>Screenshots</vt:lpstr>
      <vt:lpstr>Screenshots</vt:lpstr>
      <vt:lpstr>Screenshots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1004</cp:revision>
  <dcterms:created xsi:type="dcterms:W3CDTF">2009-08-12T18:33:59Z</dcterms:created>
  <dcterms:modified xsi:type="dcterms:W3CDTF">2018-09-09T22:13:07Z</dcterms:modified>
</cp:coreProperties>
</file>